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8803600" cy="44623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55" userDrawn="1">
          <p15:clr>
            <a:srgbClr val="A4A3A4"/>
          </p15:clr>
        </p15:guide>
        <p15:guide id="2" pos="9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p:scale>
          <a:sx n="25" d="100"/>
          <a:sy n="25" d="100"/>
        </p:scale>
        <p:origin x="1498" y="-3370"/>
      </p:cViewPr>
      <p:guideLst>
        <p:guide orient="horz" pos="14055"/>
        <p:guide pos="90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7302894"/>
            <a:ext cx="24483060" cy="15535428"/>
          </a:xfrm>
        </p:spPr>
        <p:txBody>
          <a:bodyPr anchor="b"/>
          <a:lstStyle>
            <a:lvl1pPr algn="ctr">
              <a:defRPr sz="18900"/>
            </a:lvl1pPr>
          </a:lstStyle>
          <a:p>
            <a:r>
              <a:rPr lang="en-US"/>
              <a:t>Click to edit Master title style</a:t>
            </a:r>
            <a:endParaRPr lang="en-US" dirty="0"/>
          </a:p>
        </p:txBody>
      </p:sp>
      <p:sp>
        <p:nvSpPr>
          <p:cNvPr id="3" name="Subtitle 2"/>
          <p:cNvSpPr>
            <a:spLocks noGrp="1"/>
          </p:cNvSpPr>
          <p:nvPr>
            <p:ph type="subTitle" idx="1"/>
          </p:nvPr>
        </p:nvSpPr>
        <p:spPr>
          <a:xfrm>
            <a:off x="3600450" y="23437428"/>
            <a:ext cx="21602700" cy="1077356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97154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6332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2578" y="2375764"/>
            <a:ext cx="6210776" cy="378159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80249" y="2375764"/>
            <a:ext cx="18272284" cy="37815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65366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00997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5247" y="11124784"/>
            <a:ext cx="24843105" cy="18561941"/>
          </a:xfrm>
        </p:spPr>
        <p:txBody>
          <a:bodyPr anchor="b"/>
          <a:lstStyle>
            <a:lvl1pPr>
              <a:defRPr sz="18900"/>
            </a:lvl1pPr>
          </a:lstStyle>
          <a:p>
            <a:r>
              <a:rPr lang="en-US"/>
              <a:t>Click to edit Master title style</a:t>
            </a:r>
            <a:endParaRPr lang="en-US" dirty="0"/>
          </a:p>
        </p:txBody>
      </p:sp>
      <p:sp>
        <p:nvSpPr>
          <p:cNvPr id="3" name="Text Placeholder 2"/>
          <p:cNvSpPr>
            <a:spLocks noGrp="1"/>
          </p:cNvSpPr>
          <p:nvPr>
            <p:ph type="body" idx="1"/>
          </p:nvPr>
        </p:nvSpPr>
        <p:spPr>
          <a:xfrm>
            <a:off x="1965247" y="29862329"/>
            <a:ext cx="24843105" cy="9761286"/>
          </a:xfrm>
        </p:spPr>
        <p:txBody>
          <a:bodyPr/>
          <a:lstStyle>
            <a:lvl1pPr marL="0" indent="0">
              <a:buNone/>
              <a:defRPr sz="7560">
                <a:solidFill>
                  <a:schemeClr val="tx1"/>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13837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80248"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81823"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5511AC-980B-485A-851E-DBD0B8F4CBAD}"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69620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375773"/>
            <a:ext cx="24843105" cy="862505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4002" y="10938845"/>
            <a:ext cx="12185271"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4" name="Content Placeholder 3"/>
          <p:cNvSpPr>
            <a:spLocks noGrp="1"/>
          </p:cNvSpPr>
          <p:nvPr>
            <p:ph sz="half" idx="2"/>
          </p:nvPr>
        </p:nvSpPr>
        <p:spPr>
          <a:xfrm>
            <a:off x="1984002" y="16299804"/>
            <a:ext cx="12185271"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81824" y="10938845"/>
            <a:ext cx="12245282"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6" name="Content Placeholder 5"/>
          <p:cNvSpPr>
            <a:spLocks noGrp="1"/>
          </p:cNvSpPr>
          <p:nvPr>
            <p:ph sz="quarter" idx="4"/>
          </p:nvPr>
        </p:nvSpPr>
        <p:spPr>
          <a:xfrm>
            <a:off x="14581824" y="16299804"/>
            <a:ext cx="12245282"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5511AC-980B-485A-851E-DBD0B8F4CBAD}"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29277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5511AC-980B-485A-851E-DBD0B8F4CBAD}"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36898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511AC-980B-485A-851E-DBD0B8F4CBAD}"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3430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Content Placeholder 2"/>
          <p:cNvSpPr>
            <a:spLocks noGrp="1"/>
          </p:cNvSpPr>
          <p:nvPr>
            <p:ph idx="1"/>
          </p:nvPr>
        </p:nvSpPr>
        <p:spPr>
          <a:xfrm>
            <a:off x="12245281" y="6424901"/>
            <a:ext cx="14581823" cy="31711279"/>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1905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5281" y="6424901"/>
            <a:ext cx="14581823" cy="31711279"/>
          </a:xfrm>
        </p:spPr>
        <p:txBody>
          <a:bodyPr anchor="t"/>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r>
              <a:rPr lang="en-US"/>
              <a:t>Click icon to add picture</a:t>
            </a:r>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516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248" y="2375773"/>
            <a:ext cx="24843105" cy="86250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80248" y="11878818"/>
            <a:ext cx="24843105" cy="283129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248" y="41358955"/>
            <a:ext cx="6480810" cy="2375764"/>
          </a:xfrm>
          <a:prstGeom prst="rect">
            <a:avLst/>
          </a:prstGeom>
        </p:spPr>
        <p:txBody>
          <a:bodyPr vert="horz" lIns="91440" tIns="45720" rIns="91440" bIns="45720" rtlCol="0" anchor="ctr"/>
          <a:lstStyle>
            <a:lvl1pPr algn="l">
              <a:defRPr sz="3780">
                <a:solidFill>
                  <a:schemeClr val="tx1">
                    <a:tint val="75000"/>
                  </a:schemeClr>
                </a:solidFill>
              </a:defRPr>
            </a:lvl1pPr>
          </a:lstStyle>
          <a:p>
            <a:fld id="{E95511AC-980B-485A-851E-DBD0B8F4CBAD}" type="datetimeFigureOut">
              <a:rPr lang="en-US" smtClean="0"/>
              <a:t>11/17/2025</a:t>
            </a:fld>
            <a:endParaRPr lang="en-US"/>
          </a:p>
        </p:txBody>
      </p:sp>
      <p:sp>
        <p:nvSpPr>
          <p:cNvPr id="5" name="Footer Placeholder 4"/>
          <p:cNvSpPr>
            <a:spLocks noGrp="1"/>
          </p:cNvSpPr>
          <p:nvPr>
            <p:ph type="ftr" sz="quarter" idx="3"/>
          </p:nvPr>
        </p:nvSpPr>
        <p:spPr>
          <a:xfrm>
            <a:off x="9541193" y="41358955"/>
            <a:ext cx="9721215" cy="237576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42543" y="41358955"/>
            <a:ext cx="6480810" cy="2375764"/>
          </a:xfrm>
          <a:prstGeom prst="rect">
            <a:avLst/>
          </a:prstGeom>
        </p:spPr>
        <p:txBody>
          <a:bodyPr vert="horz" lIns="91440" tIns="45720" rIns="91440" bIns="45720" rtlCol="0" anchor="ctr"/>
          <a:lstStyle>
            <a:lvl1pPr algn="r">
              <a:defRPr sz="3780">
                <a:solidFill>
                  <a:schemeClr val="tx1">
                    <a:tint val="75000"/>
                  </a:schemeClr>
                </a:solidFill>
              </a:defRPr>
            </a:lvl1pPr>
          </a:lstStyle>
          <a:p>
            <a:fld id="{06A2BFA2-7CEB-4D76-9663-917F13DE4B1E}" type="slidenum">
              <a:rPr lang="en-US" smtClean="0"/>
              <a:t>‹#›</a:t>
            </a:fld>
            <a:endParaRPr lang="en-US"/>
          </a:p>
        </p:txBody>
      </p:sp>
    </p:spTree>
    <p:extLst>
      <p:ext uri="{BB962C8B-B14F-4D97-AF65-F5344CB8AC3E}">
        <p14:creationId xmlns:p14="http://schemas.microsoft.com/office/powerpoint/2010/main" val="1456248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E4F7B-BDBB-AF4A-B4AD-63280788DEC9}"/>
              </a:ext>
            </a:extLst>
          </p:cNvPr>
          <p:cNvSpPr txBox="1">
            <a:spLocks/>
          </p:cNvSpPr>
          <p:nvPr/>
        </p:nvSpPr>
        <p:spPr>
          <a:xfrm>
            <a:off x="1439865" y="6824093"/>
            <a:ext cx="25923875" cy="1968504"/>
          </a:xfrm>
          <a:prstGeom prst="rect">
            <a:avLst/>
          </a:prstGeom>
        </p:spPr>
        <p:txBody>
          <a:bodyPr vert="horz" lIns="91440" tIns="45720" rIns="91440" bIns="45720" rtlCol="0" anchor="b">
            <a:normAutofit/>
          </a:bodyPr>
          <a:lstStyle>
            <a:lvl1pPr algn="ctr" defTabSz="2880360" rtl="0" eaLnBrk="1" latinLnBrk="0" hangingPunct="1">
              <a:lnSpc>
                <a:spcPct val="90000"/>
              </a:lnSpc>
              <a:spcBef>
                <a:spcPct val="0"/>
              </a:spcBef>
              <a:buNone/>
              <a:defRPr sz="18900" kern="1200">
                <a:solidFill>
                  <a:schemeClr val="tx1"/>
                </a:solidFill>
                <a:latin typeface="+mj-lt"/>
                <a:ea typeface="+mj-ea"/>
                <a:cs typeface="+mj-cs"/>
              </a:defRPr>
            </a:lvl1pPr>
          </a:lstStyle>
          <a:p>
            <a:r>
              <a:rPr lang="en-US" sz="6600" b="1">
                <a:latin typeface="Times New Roman" panose="02020603050405020304" pitchFamily="18" charset="0"/>
                <a:cs typeface="Times New Roman" panose="02020603050405020304" pitchFamily="18" charset="0"/>
              </a:rPr>
              <a:t>HỆ THỐNG TỰ ĐỘNG PHÂN LOẠI SẢN PHẨM, SỬ DỤNG BĂNG TẢI VÀ TAY GẮP ROBOT</a:t>
            </a:r>
          </a:p>
        </p:txBody>
      </p:sp>
      <p:sp>
        <p:nvSpPr>
          <p:cNvPr id="6" name="Rectangle 5">
            <a:extLst>
              <a:ext uri="{FF2B5EF4-FFF2-40B4-BE49-F238E27FC236}">
                <a16:creationId xmlns:a16="http://schemas.microsoft.com/office/drawing/2014/main" id="{FDB71301-74E9-3D33-787D-882C46CB1337}"/>
              </a:ext>
            </a:extLst>
          </p:cNvPr>
          <p:cNvSpPr/>
          <p:nvPr/>
        </p:nvSpPr>
        <p:spPr>
          <a:xfrm>
            <a:off x="4773706" y="8905946"/>
            <a:ext cx="19256188" cy="59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599" b="1"/>
              <a:t>Tran The Loc, Nguyen Quang Vinh, Dinh Truong Phong, Nguyen Minh Quang</a:t>
            </a:r>
          </a:p>
        </p:txBody>
      </p:sp>
      <p:sp>
        <p:nvSpPr>
          <p:cNvPr id="7" name="Rectangle 6">
            <a:extLst>
              <a:ext uri="{FF2B5EF4-FFF2-40B4-BE49-F238E27FC236}">
                <a16:creationId xmlns:a16="http://schemas.microsoft.com/office/drawing/2014/main" id="{C5866BCA-6519-4A04-49D6-16F03CF06786}"/>
              </a:ext>
            </a:extLst>
          </p:cNvPr>
          <p:cNvSpPr/>
          <p:nvPr/>
        </p:nvSpPr>
        <p:spPr>
          <a:xfrm>
            <a:off x="4831460" y="9143425"/>
            <a:ext cx="19256188" cy="1968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199" i="1"/>
              <a:t>Faculty of Information Technology, Dainam University, Hanoi, Vietnam</a:t>
            </a:r>
          </a:p>
        </p:txBody>
      </p:sp>
      <p:sp>
        <p:nvSpPr>
          <p:cNvPr id="16" name="Text Box 189">
            <a:extLst>
              <a:ext uri="{FF2B5EF4-FFF2-40B4-BE49-F238E27FC236}">
                <a16:creationId xmlns:a16="http://schemas.microsoft.com/office/drawing/2014/main" id="{51079C32-2598-22AE-8FEA-44580D8E22CE}"/>
              </a:ext>
            </a:extLst>
          </p:cNvPr>
          <p:cNvSpPr txBox="1">
            <a:spLocks noChangeArrowheads="1"/>
          </p:cNvSpPr>
          <p:nvPr/>
        </p:nvSpPr>
        <p:spPr bwMode="auto">
          <a:xfrm>
            <a:off x="510761" y="12743643"/>
            <a:ext cx="9074187" cy="7540781"/>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3200"/>
              <a:t>	</a:t>
            </a:r>
            <a:r>
              <a:rPr lang="vi-VN" sz="3200"/>
              <a:t>Hệ thống tự động phân loại sản phẩm sử dụng băng tải kết hợp với tay gắp robot cung cấp giải pháp hiệu quả cho việc phân loại vật thể dựa trên hình dạng và màu sắc. Hệ thống tích hợp cảm biến siêu âm, cảm biến màu, cảm biến hồng ngoại cùng bộ điều khiển Arduino Uno, cho phép phát hiện, nhận dạng và thao tác vật thể một cách tự động, liên tục và chính xác.</a:t>
            </a:r>
          </a:p>
          <a:p>
            <a:r>
              <a:rPr lang="en-US" sz="3200"/>
              <a:t>	</a:t>
            </a:r>
            <a:r>
              <a:rPr lang="vi-VN" sz="3200"/>
              <a:t>Mục tiêu chính của hệ thống là:</a:t>
            </a:r>
          </a:p>
          <a:p>
            <a:pPr marL="457200" indent="-457200">
              <a:buFont typeface="Arial" panose="020B0604020202020204" pitchFamily="34" charset="0"/>
              <a:buChar char="‒"/>
            </a:pPr>
            <a:r>
              <a:rPr lang="vi-VN" sz="3200"/>
              <a:t>Tự động phát hiện và phân loại vật thể theo màu sắc và hình dạng.</a:t>
            </a:r>
          </a:p>
          <a:p>
            <a:pPr marL="457200" indent="-457200">
              <a:buFont typeface="Arial" panose="020B0604020202020204" pitchFamily="34" charset="0"/>
              <a:buChar char="‒"/>
            </a:pPr>
            <a:r>
              <a:rPr lang="vi-VN" sz="3200"/>
              <a:t>Giảm sự phụ thuộc vào lao động thủ công, tăng tốc độ và độ chính xác.</a:t>
            </a:r>
          </a:p>
          <a:p>
            <a:pPr marL="457200" indent="-457200">
              <a:buFont typeface="Arial" panose="020B0604020202020204" pitchFamily="34" charset="0"/>
              <a:buChar char="‒"/>
            </a:pPr>
            <a:r>
              <a:rPr lang="vi-VN" sz="3200"/>
              <a:t>Tạo môi trường thử nghiệm và học tập cho các nghiên cứu về robot</a:t>
            </a:r>
            <a:r>
              <a:rPr lang="en-US" sz="3200"/>
              <a:t>.</a:t>
            </a:r>
            <a:endParaRPr lang="vi-VN" sz="3200" dirty="0"/>
          </a:p>
        </p:txBody>
      </p:sp>
      <p:sp>
        <p:nvSpPr>
          <p:cNvPr id="17" name="Rectangle 16">
            <a:extLst>
              <a:ext uri="{FF2B5EF4-FFF2-40B4-BE49-F238E27FC236}">
                <a16:creationId xmlns:a16="http://schemas.microsoft.com/office/drawing/2014/main" id="{DE4BE971-7A47-3451-3EE2-CA13BA5489F4}"/>
              </a:ext>
            </a:extLst>
          </p:cNvPr>
          <p:cNvSpPr/>
          <p:nvPr/>
        </p:nvSpPr>
        <p:spPr>
          <a:xfrm>
            <a:off x="510761" y="11665499"/>
            <a:ext cx="9074187" cy="964611"/>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400" b="1"/>
              <a:t>Giới Thiệu</a:t>
            </a:r>
            <a:endParaRPr lang="en-US" sz="5400" b="1">
              <a:solidFill>
                <a:schemeClr val="bg1"/>
              </a:solidFill>
            </a:endParaRPr>
          </a:p>
        </p:txBody>
      </p:sp>
      <p:sp>
        <p:nvSpPr>
          <p:cNvPr id="18" name="Text Box 194">
            <a:extLst>
              <a:ext uri="{FF2B5EF4-FFF2-40B4-BE49-F238E27FC236}">
                <a16:creationId xmlns:a16="http://schemas.microsoft.com/office/drawing/2014/main" id="{4344EFC7-1139-FBE7-117C-D3003C17EFFF}"/>
              </a:ext>
            </a:extLst>
          </p:cNvPr>
          <p:cNvSpPr txBox="1">
            <a:spLocks noChangeArrowheads="1"/>
          </p:cNvSpPr>
          <p:nvPr/>
        </p:nvSpPr>
        <p:spPr bwMode="auto">
          <a:xfrm>
            <a:off x="510761" y="21639436"/>
            <a:ext cx="9074187"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nSpc>
                <a:spcPct val="150000"/>
              </a:lnSpc>
            </a:pPr>
            <a:r>
              <a:rPr lang="vi-VN" sz="3200" b="1"/>
              <a:t>1. Cơ chế băng chuyền</a:t>
            </a:r>
          </a:p>
          <a:p>
            <a:pPr marL="457200" indent="-457200">
              <a:lnSpc>
                <a:spcPct val="150000"/>
              </a:lnSpc>
              <a:buFont typeface="Arial" panose="020B0604020202020204" pitchFamily="34" charset="0"/>
              <a:buChar char="‒"/>
            </a:pPr>
            <a:r>
              <a:rPr lang="vi-VN" sz="3200"/>
              <a:t>Phát hiện vật thể: Cảm biến siêu âm HC-SR04 xác định vị trí vật thể trên băng tải, đo khoảng cách và độ cao trung bình.</a:t>
            </a:r>
          </a:p>
          <a:p>
            <a:pPr marL="457200" indent="-457200">
              <a:lnSpc>
                <a:spcPct val="150000"/>
              </a:lnSpc>
              <a:buFont typeface="Arial" panose="020B0604020202020204" pitchFamily="34" charset="0"/>
              <a:buChar char="‒"/>
            </a:pPr>
            <a:r>
              <a:rPr lang="vi-VN" sz="3200"/>
              <a:t>Phân loại hình dạng sơ bộ: Dữ liệu chiều cao trung bình giúp nhận dạng hình dạng tròn hoặc vuông của vật thể.</a:t>
            </a:r>
          </a:p>
          <a:p>
            <a:pPr marL="457200" indent="-457200">
              <a:lnSpc>
                <a:spcPct val="150000"/>
              </a:lnSpc>
              <a:buFont typeface="Arial" panose="020B0604020202020204" pitchFamily="34" charset="0"/>
              <a:buChar char="‒"/>
            </a:pPr>
            <a:r>
              <a:rPr lang="vi-VN" sz="3200"/>
              <a:t>Điều khiển băng tải: Relay kết hợp động cơ DC điều khiển băng chuyền, dừng khi vật thể đến vị trí quét và chạy tiếp sau khi xử lý, đảm bảo quá trình vận hành an toàn và trơn tru.</a:t>
            </a:r>
            <a:endParaRPr lang="en-US" sz="3200" b="1"/>
          </a:p>
          <a:p>
            <a:pPr>
              <a:lnSpc>
                <a:spcPct val="150000"/>
              </a:lnSpc>
            </a:pPr>
            <a:r>
              <a:rPr lang="en-US" sz="3200" b="1"/>
              <a:t>2. </a:t>
            </a:r>
            <a:r>
              <a:rPr lang="vi-VN" sz="3200" b="1"/>
              <a:t>Tay </a:t>
            </a:r>
            <a:r>
              <a:rPr lang="vi-VN" sz="3200" b="1" dirty="0"/>
              <a:t>Gắp Robot (4 Bậc Tự </a:t>
            </a:r>
            <a:r>
              <a:rPr lang="vi-VN" sz="3200" b="1"/>
              <a:t>do)</a:t>
            </a:r>
            <a:endParaRPr lang="vi-VN" sz="3200" b="1" dirty="0"/>
          </a:p>
          <a:p>
            <a:pPr marL="457200" indent="-457200">
              <a:lnSpc>
                <a:spcPct val="150000"/>
              </a:lnSpc>
              <a:buFont typeface="Arial" panose="020B0604020202020204" pitchFamily="34" charset="0"/>
              <a:buChar char="•"/>
            </a:pPr>
            <a:r>
              <a:rPr lang="vi-VN" sz="3200" dirty="0"/>
              <a:t>Lập trình các góc Servo để thực hiện chu trình Gắp -Thả tuần tự và an toàn.</a:t>
            </a:r>
            <a:endParaRPr lang="en-US" sz="3200" dirty="0"/>
          </a:p>
          <a:p>
            <a:pPr marL="457200" indent="-457200">
              <a:lnSpc>
                <a:spcPct val="150000"/>
              </a:lnSpc>
              <a:buFont typeface="Arial" panose="020B0604020202020204" pitchFamily="34" charset="0"/>
              <a:buChar char="•"/>
            </a:pPr>
            <a:r>
              <a:rPr lang="vi-VN" sz="3200" dirty="0"/>
              <a:t>Hiệu chỉnh 4 bậc để đạt được các tọa độ gắp trên băng tải và tọa độ thả vào thùng phân loại.</a:t>
            </a:r>
            <a:endParaRPr lang="en-US" sz="3200" dirty="0"/>
          </a:p>
          <a:p>
            <a:pPr marL="457200" indent="-457200">
              <a:buFont typeface="Arial" panose="020B0604020202020204" pitchFamily="34" charset="0"/>
              <a:buChar char="•"/>
            </a:pPr>
            <a:r>
              <a:rPr lang="vi-VN" sz="3200" dirty="0"/>
              <a:t>Arduino gửi lệnh Góc (ví dụ: 90, 45) cho từng khớp Servo.</a:t>
            </a:r>
            <a:endParaRPr lang="en-US"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b="1" dirty="0"/>
          </a:p>
          <a:p>
            <a:endParaRPr lang="vi-VN" sz="3200" b="1" dirty="0"/>
          </a:p>
        </p:txBody>
      </p:sp>
      <p:sp>
        <p:nvSpPr>
          <p:cNvPr id="19" name="Rectangle 18">
            <a:extLst>
              <a:ext uri="{FF2B5EF4-FFF2-40B4-BE49-F238E27FC236}">
                <a16:creationId xmlns:a16="http://schemas.microsoft.com/office/drawing/2014/main" id="{1640A9FB-E213-CCEB-F04F-83DD2303D1D8}"/>
              </a:ext>
            </a:extLst>
          </p:cNvPr>
          <p:cNvSpPr/>
          <p:nvPr/>
        </p:nvSpPr>
        <p:spPr>
          <a:xfrm>
            <a:off x="19618595" y="20621029"/>
            <a:ext cx="8667640" cy="947413"/>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rPr>
              <a:t>Kết Quả</a:t>
            </a:r>
            <a:endParaRPr lang="en-US" sz="5399" b="1">
              <a:solidFill>
                <a:schemeClr val="bg1"/>
              </a:solidFill>
            </a:endParaRPr>
          </a:p>
        </p:txBody>
      </p:sp>
      <p:sp>
        <p:nvSpPr>
          <p:cNvPr id="20" name="Text Box 191">
            <a:extLst>
              <a:ext uri="{FF2B5EF4-FFF2-40B4-BE49-F238E27FC236}">
                <a16:creationId xmlns:a16="http://schemas.microsoft.com/office/drawing/2014/main" id="{D9710905-8CED-BDEE-1C02-E33551D97D69}"/>
              </a:ext>
            </a:extLst>
          </p:cNvPr>
          <p:cNvSpPr txBox="1">
            <a:spLocks noChangeArrowheads="1"/>
          </p:cNvSpPr>
          <p:nvPr/>
        </p:nvSpPr>
        <p:spPr bwMode="auto">
          <a:xfrm>
            <a:off x="19618595" y="21659899"/>
            <a:ext cx="8667640"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p:txBody>
      </p:sp>
      <p:sp>
        <p:nvSpPr>
          <p:cNvPr id="21" name="Rectangle 20">
            <a:extLst>
              <a:ext uri="{FF2B5EF4-FFF2-40B4-BE49-F238E27FC236}">
                <a16:creationId xmlns:a16="http://schemas.microsoft.com/office/drawing/2014/main" id="{78E0184E-C494-F5D6-5DDB-4CEE6BD43A53}"/>
              </a:ext>
            </a:extLst>
          </p:cNvPr>
          <p:cNvSpPr/>
          <p:nvPr/>
        </p:nvSpPr>
        <p:spPr>
          <a:xfrm>
            <a:off x="10045022" y="11670951"/>
            <a:ext cx="18335070" cy="1002860"/>
          </a:xfrm>
          <a:prstGeom prst="rect">
            <a:avLst/>
          </a:prstGeom>
          <a:solidFill>
            <a:srgbClr val="233F99"/>
          </a:solidFill>
          <a:ln w="57150">
            <a:solidFill>
              <a:srgbClr val="233F99"/>
            </a:solid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latin typeface="Calibri (Body)"/>
                <a:ea typeface="Calibri" panose="020F0502020204030204" pitchFamily="34" charset="0"/>
                <a:cs typeface="Calibri" panose="020F0502020204030204" pitchFamily="34" charset="0"/>
              </a:rPr>
              <a:t>Sơ Đồ Hệ Thống</a:t>
            </a:r>
            <a:endParaRPr lang="en-US" sz="5399" b="1">
              <a:solidFill>
                <a:schemeClr val="bg1"/>
              </a:solidFill>
              <a:latin typeface="Calibri (Body)"/>
              <a:ea typeface="Calibri" panose="020F0502020204030204" pitchFamily="34" charset="0"/>
              <a:cs typeface="Calibri" panose="020F0502020204030204" pitchFamily="34" charset="0"/>
            </a:endParaRPr>
          </a:p>
        </p:txBody>
      </p:sp>
      <p:sp>
        <p:nvSpPr>
          <p:cNvPr id="22" name="Text Box 190">
            <a:extLst>
              <a:ext uri="{FF2B5EF4-FFF2-40B4-BE49-F238E27FC236}">
                <a16:creationId xmlns:a16="http://schemas.microsoft.com/office/drawing/2014/main" id="{BBCBE0B2-CB96-D2B9-0F5A-287BF23B37D1}"/>
              </a:ext>
            </a:extLst>
          </p:cNvPr>
          <p:cNvSpPr txBox="1">
            <a:spLocks noChangeArrowheads="1"/>
          </p:cNvSpPr>
          <p:nvPr/>
        </p:nvSpPr>
        <p:spPr bwMode="auto">
          <a:xfrm>
            <a:off x="10040020" y="21639437"/>
            <a:ext cx="9074186"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lnSpc>
                <a:spcPct val="150000"/>
              </a:lnSpc>
            </a:pPr>
            <a:r>
              <a:rPr lang="en-US" sz="3200"/>
              <a:t>Hệ thống sử dụng cấu trúc dữ liệu </a:t>
            </a:r>
            <a:r>
              <a:rPr lang="en-US"/>
              <a:t>VungDatVat</a:t>
            </a:r>
            <a:r>
              <a:rPr lang="en-US" sz="3200"/>
              <a:t> để xác định các thông số gắp và phân loại vật thể</a:t>
            </a: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r>
              <a:rPr lang="en-US" sz="3200"/>
              <a:t>Nhận diện màu:</a:t>
            </a:r>
          </a:p>
          <a:p>
            <a:pPr marL="342900" indent="-342900">
              <a:lnSpc>
                <a:spcPct val="150000"/>
              </a:lnSpc>
              <a:buFont typeface="Arial" panose="020B0604020202020204" pitchFamily="34" charset="0"/>
              <a:buChar char="•"/>
            </a:pPr>
            <a:r>
              <a:rPr lang="vi-VN" sz="3200"/>
              <a:t>Đỏ: R &gt; 80 &amp;&amp; G &lt; 100 &amp;&amp; B &lt; 100</a:t>
            </a:r>
          </a:p>
          <a:p>
            <a:pPr marL="342900" indent="-342900">
              <a:lnSpc>
                <a:spcPct val="150000"/>
              </a:lnSpc>
              <a:buFont typeface="Arial" panose="020B0604020202020204" pitchFamily="34" charset="0"/>
              <a:buChar char="•"/>
            </a:pPr>
            <a:r>
              <a:rPr lang="vi-VN" sz="3200"/>
              <a:t>Xanh Dương: R &lt; 80 &amp;&amp; G &lt; 130 &amp;&amp; B &gt; 100</a:t>
            </a:r>
          </a:p>
          <a:p>
            <a:pPr marL="342900" indent="-342900">
              <a:lnSpc>
                <a:spcPct val="150000"/>
              </a:lnSpc>
              <a:buFont typeface="Arial" panose="020B0604020202020204" pitchFamily="34" charset="0"/>
              <a:buChar char="•"/>
            </a:pPr>
            <a:r>
              <a:rPr lang="vi-VN" sz="3200"/>
              <a:t>Vàng: R &gt; 130 &amp;&amp; G &gt; 100 &amp;&amp; B &lt; 180</a:t>
            </a:r>
          </a:p>
          <a:p>
            <a:pPr marL="342900" indent="-342900">
              <a:lnSpc>
                <a:spcPct val="150000"/>
              </a:lnSpc>
              <a:buFont typeface="Arial" panose="020B0604020202020204" pitchFamily="34" charset="0"/>
              <a:buChar char="•"/>
            </a:pPr>
            <a:r>
              <a:rPr lang="vi-VN" sz="3200"/>
              <a:t>Khác: không thuộc các trường hợp trên</a:t>
            </a:r>
            <a:endParaRPr lang="en-US" sz="3200"/>
          </a:p>
          <a:p>
            <a:pPr>
              <a:lnSpc>
                <a:spcPct val="150000"/>
              </a:lnSpc>
            </a:pPr>
            <a:endParaRPr lang="en-US" sz="3200"/>
          </a:p>
          <a:p>
            <a:pPr>
              <a:lnSpc>
                <a:spcPct val="150000"/>
              </a:lnSpc>
            </a:pPr>
            <a:r>
              <a:rPr lang="en-US" sz="3200"/>
              <a:t>Bộ dữ liệu này cho phép </a:t>
            </a:r>
            <a:r>
              <a:rPr lang="en-US" sz="3200" b="1"/>
              <a:t>tay gắp robot</a:t>
            </a:r>
            <a:r>
              <a:rPr lang="en-US" sz="3200"/>
              <a:t> vận hành chính xác theo từng loại vật thể, đảm bảo quá trình phân loại tự động hiệu quả.</a:t>
            </a:r>
            <a:endParaRPr lang="vi-VN" sz="3200"/>
          </a:p>
          <a:p>
            <a:pPr eaLnBrk="1" hangingPunct="1">
              <a:lnSpc>
                <a:spcPct val="150000"/>
              </a:lnSpc>
            </a:pPr>
            <a:endParaRPr lang="en-US" sz="3200"/>
          </a:p>
          <a:p>
            <a:pPr eaLnBrk="1" hangingPunct="1"/>
            <a:endParaRPr lang="en-US" sz="3000">
              <a:latin typeface="Calibri" pitchFamily="34" charset="0"/>
            </a:endParaRPr>
          </a:p>
        </p:txBody>
      </p:sp>
      <p:sp>
        <p:nvSpPr>
          <p:cNvPr id="23" name="Rectangle 22">
            <a:extLst>
              <a:ext uri="{FF2B5EF4-FFF2-40B4-BE49-F238E27FC236}">
                <a16:creationId xmlns:a16="http://schemas.microsoft.com/office/drawing/2014/main" id="{FF12DCEE-1ECB-4347-1188-2F00770BC416}"/>
              </a:ext>
            </a:extLst>
          </p:cNvPr>
          <p:cNvSpPr/>
          <p:nvPr/>
        </p:nvSpPr>
        <p:spPr>
          <a:xfrm>
            <a:off x="481264" y="20631065"/>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rPr>
              <a:t>Phương Pháp Đề Xuất</a:t>
            </a:r>
            <a:endParaRPr lang="en-US" sz="5399" b="1">
              <a:solidFill>
                <a:schemeClr val="bg1"/>
              </a:solidFill>
            </a:endParaRPr>
          </a:p>
        </p:txBody>
      </p:sp>
      <p:sp>
        <p:nvSpPr>
          <p:cNvPr id="49" name="Rectangle 48">
            <a:extLst>
              <a:ext uri="{FF2B5EF4-FFF2-40B4-BE49-F238E27FC236}">
                <a16:creationId xmlns:a16="http://schemas.microsoft.com/office/drawing/2014/main" id="{26204EBA-DBB7-DBBB-862B-3E18DF525598}"/>
              </a:ext>
            </a:extLst>
          </p:cNvPr>
          <p:cNvSpPr/>
          <p:nvPr/>
        </p:nvSpPr>
        <p:spPr>
          <a:xfrm>
            <a:off x="539015" y="40980745"/>
            <a:ext cx="27821867" cy="959132"/>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rPr>
              <a:t>Kết Luận</a:t>
            </a:r>
            <a:endParaRPr lang="en-US" sz="5399" b="1">
              <a:solidFill>
                <a:schemeClr val="bg1"/>
              </a:solidFill>
            </a:endParaRPr>
          </a:p>
        </p:txBody>
      </p:sp>
      <p:sp>
        <p:nvSpPr>
          <p:cNvPr id="50" name="Text Box 194">
            <a:extLst>
              <a:ext uri="{FF2B5EF4-FFF2-40B4-BE49-F238E27FC236}">
                <a16:creationId xmlns:a16="http://schemas.microsoft.com/office/drawing/2014/main" id="{1C22CDFC-ECFD-5BE7-8733-C37CEFFE24E1}"/>
              </a:ext>
            </a:extLst>
          </p:cNvPr>
          <p:cNvSpPr txBox="1">
            <a:spLocks noChangeArrowheads="1"/>
          </p:cNvSpPr>
          <p:nvPr/>
        </p:nvSpPr>
        <p:spPr bwMode="auto">
          <a:xfrm>
            <a:off x="539016" y="41979694"/>
            <a:ext cx="27841077" cy="2537599"/>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ctr" eaLnBrk="1" hangingPunct="1">
              <a:lnSpc>
                <a:spcPct val="150000"/>
              </a:lnSpc>
            </a:pPr>
            <a:r>
              <a:rPr lang="vi-VN" sz="3200"/>
              <a:t>Hệ thống tự động phân loại sản phẩm bằng băng tải kết hợp tay gắp robot đã chứng minh khả năng nhận dạng và phân loại vật thể theo hình dạng và màu sắc với độ chính xác cao. Việc phối hợp giữa các cảm biến siêu âm, cảm biến màu và cảm biến hồng ngoại cùng cơ cấu chấp hành giúp quá trình vận hành liên tục, ổn định và đáng tin cậy.</a:t>
            </a:r>
            <a:endParaRPr lang="en-US" sz="3000">
              <a:latin typeface="Calibri" pitchFamily="34" charset="0"/>
            </a:endParaRPr>
          </a:p>
        </p:txBody>
      </p:sp>
      <p:sp>
        <p:nvSpPr>
          <p:cNvPr id="60" name="Rectangle: Rounded Corners 59">
            <a:extLst>
              <a:ext uri="{FF2B5EF4-FFF2-40B4-BE49-F238E27FC236}">
                <a16:creationId xmlns:a16="http://schemas.microsoft.com/office/drawing/2014/main" id="{EA055D03-24A8-1DFD-FE26-40DB57FB9023}"/>
              </a:ext>
            </a:extLst>
          </p:cNvPr>
          <p:cNvSpPr/>
          <p:nvPr/>
        </p:nvSpPr>
        <p:spPr>
          <a:xfrm>
            <a:off x="20238352" y="22137402"/>
            <a:ext cx="7563356"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Đang vận hàng</a:t>
            </a:r>
          </a:p>
        </p:txBody>
      </p:sp>
      <p:sp>
        <p:nvSpPr>
          <p:cNvPr id="2" name="Rectangle 1">
            <a:extLst>
              <a:ext uri="{FF2B5EF4-FFF2-40B4-BE49-F238E27FC236}">
                <a16:creationId xmlns:a16="http://schemas.microsoft.com/office/drawing/2014/main" id="{44761195-36CC-D318-5848-2FE501B51178}"/>
              </a:ext>
            </a:extLst>
          </p:cNvPr>
          <p:cNvSpPr/>
          <p:nvPr/>
        </p:nvSpPr>
        <p:spPr>
          <a:xfrm>
            <a:off x="10067981" y="20621026"/>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latin typeface="Calibri (Body)"/>
                <a:ea typeface="Calibri" panose="020F0502020204030204" pitchFamily="34" charset="0"/>
                <a:cs typeface="Calibri" panose="020F0502020204030204" pitchFamily="34" charset="0"/>
              </a:rPr>
              <a:t>Bộ Dữ Liệu</a:t>
            </a:r>
            <a:endParaRPr lang="en-US" sz="5399" b="1">
              <a:solidFill>
                <a:schemeClr val="bg1"/>
              </a:solidFill>
              <a:latin typeface="Calibri (Body)"/>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200AC82E-FF18-1922-4617-B52C8FD19479}"/>
              </a:ext>
            </a:extLst>
          </p:cNvPr>
          <p:cNvSpPr txBox="1"/>
          <p:nvPr/>
        </p:nvSpPr>
        <p:spPr>
          <a:xfrm>
            <a:off x="8408610" y="10758735"/>
            <a:ext cx="13870528" cy="646331"/>
          </a:xfrm>
          <a:prstGeom prst="rect">
            <a:avLst/>
          </a:prstGeom>
          <a:noFill/>
        </p:spPr>
        <p:txBody>
          <a:bodyPr wrap="none" rtlCol="0">
            <a:spAutoFit/>
          </a:bodyPr>
          <a:lstStyle/>
          <a:p>
            <a:r>
              <a:rPr lang="en-US" sz="3600" b="1" dirty="0" err="1"/>
              <a:t>Github</a:t>
            </a:r>
            <a:r>
              <a:rPr lang="en-US" sz="3600" b="1"/>
              <a:t>: https://github.com/VinhShindo/embedded_project_classify.git</a:t>
            </a:r>
            <a:endParaRPr lang="en-US" sz="3600" dirty="0"/>
          </a:p>
        </p:txBody>
      </p:sp>
      <p:pic>
        <p:nvPicPr>
          <p:cNvPr id="39" name="Picture 38">
            <a:extLst>
              <a:ext uri="{FF2B5EF4-FFF2-40B4-BE49-F238E27FC236}">
                <a16:creationId xmlns:a16="http://schemas.microsoft.com/office/drawing/2014/main" id="{7ABF4E65-9336-CED4-40B5-828F0E50C5E5}"/>
              </a:ext>
            </a:extLst>
          </p:cNvPr>
          <p:cNvPicPr>
            <a:picLocks noChangeAspect="1"/>
          </p:cNvPicPr>
          <p:nvPr/>
        </p:nvPicPr>
        <p:blipFill>
          <a:blip r:embed="rId2"/>
          <a:stretch>
            <a:fillRect/>
          </a:stretch>
        </p:blipFill>
        <p:spPr>
          <a:xfrm>
            <a:off x="0" y="0"/>
            <a:ext cx="28803600" cy="6556531"/>
          </a:xfrm>
          <a:prstGeom prst="rect">
            <a:avLst/>
          </a:prstGeom>
        </p:spPr>
      </p:pic>
      <p:sp>
        <p:nvSpPr>
          <p:cNvPr id="40" name="TextBox 39">
            <a:extLst>
              <a:ext uri="{FF2B5EF4-FFF2-40B4-BE49-F238E27FC236}">
                <a16:creationId xmlns:a16="http://schemas.microsoft.com/office/drawing/2014/main" id="{E6C724AE-79C3-CBF7-13D9-AFB8C50186BA}"/>
              </a:ext>
            </a:extLst>
          </p:cNvPr>
          <p:cNvSpPr txBox="1"/>
          <p:nvPr/>
        </p:nvSpPr>
        <p:spPr>
          <a:xfrm>
            <a:off x="10097479" y="286375"/>
            <a:ext cx="8052141" cy="1569660"/>
          </a:xfrm>
          <a:prstGeom prst="rect">
            <a:avLst/>
          </a:prstGeom>
          <a:noFill/>
        </p:spPr>
        <p:txBody>
          <a:bodyPr wrap="none" rtlCol="0">
            <a:spAutoFit/>
          </a:bodyPr>
          <a:lstStyle/>
          <a:p>
            <a:pPr algn="ctr"/>
            <a:r>
              <a:rPr lang="en-US" sz="4800" b="1">
                <a:solidFill>
                  <a:schemeClr val="bg1"/>
                </a:solidFill>
              </a:rPr>
              <a:t>TRƯỜNG ĐẠI HỌC ĐẠI NAM</a:t>
            </a:r>
          </a:p>
          <a:p>
            <a:pPr algn="ctr"/>
            <a:r>
              <a:rPr lang="en-US" sz="4800" b="1">
                <a:solidFill>
                  <a:schemeClr val="bg1"/>
                </a:solidFill>
              </a:rPr>
              <a:t>KHOA CÔNG NGHỆ THÔNG TIN</a:t>
            </a:r>
          </a:p>
        </p:txBody>
      </p:sp>
      <p:sp>
        <p:nvSpPr>
          <p:cNvPr id="4" name="Text Box 189">
            <a:extLst>
              <a:ext uri="{FF2B5EF4-FFF2-40B4-BE49-F238E27FC236}">
                <a16:creationId xmlns:a16="http://schemas.microsoft.com/office/drawing/2014/main" id="{4D9C850C-E7BC-3826-CB1D-2C8027A3B241}"/>
              </a:ext>
            </a:extLst>
          </p:cNvPr>
          <p:cNvSpPr txBox="1">
            <a:spLocks noChangeArrowheads="1"/>
          </p:cNvSpPr>
          <p:nvPr/>
        </p:nvSpPr>
        <p:spPr bwMode="auto">
          <a:xfrm>
            <a:off x="10040019" y="12792774"/>
            <a:ext cx="18335070" cy="7540781"/>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a:latin typeface="Calibri" pitchFamily="34" charset="0"/>
            </a:endParaRPr>
          </a:p>
        </p:txBody>
      </p:sp>
      <p:grpSp>
        <p:nvGrpSpPr>
          <p:cNvPr id="3" name="Group 2">
            <a:extLst>
              <a:ext uri="{FF2B5EF4-FFF2-40B4-BE49-F238E27FC236}">
                <a16:creationId xmlns:a16="http://schemas.microsoft.com/office/drawing/2014/main" id="{E29591F3-E012-F825-5D02-FF44C686A7C4}"/>
              </a:ext>
            </a:extLst>
          </p:cNvPr>
          <p:cNvGrpSpPr/>
          <p:nvPr/>
        </p:nvGrpSpPr>
        <p:grpSpPr>
          <a:xfrm>
            <a:off x="762000" y="35637776"/>
            <a:ext cx="8792212" cy="4102686"/>
            <a:chOff x="5872082" y="1862400"/>
            <a:chExt cx="5968901" cy="3499279"/>
          </a:xfrm>
        </p:grpSpPr>
        <p:grpSp>
          <p:nvGrpSpPr>
            <p:cNvPr id="8" name="Group 7">
              <a:extLst>
                <a:ext uri="{FF2B5EF4-FFF2-40B4-BE49-F238E27FC236}">
                  <a16:creationId xmlns:a16="http://schemas.microsoft.com/office/drawing/2014/main" id="{DD7EC571-48DA-E983-181E-A9DE592A00A3}"/>
                </a:ext>
              </a:extLst>
            </p:cNvPr>
            <p:cNvGrpSpPr/>
            <p:nvPr/>
          </p:nvGrpSpPr>
          <p:grpSpPr>
            <a:xfrm>
              <a:off x="5872082" y="1862400"/>
              <a:ext cx="5968901" cy="3499279"/>
              <a:chOff x="5953223" y="1739983"/>
              <a:chExt cx="5968901" cy="3499279"/>
            </a:xfrm>
          </p:grpSpPr>
          <p:grpSp>
            <p:nvGrpSpPr>
              <p:cNvPr id="11" name="Group 10">
                <a:extLst>
                  <a:ext uri="{FF2B5EF4-FFF2-40B4-BE49-F238E27FC236}">
                    <a16:creationId xmlns:a16="http://schemas.microsoft.com/office/drawing/2014/main" id="{43B7C27B-FC57-11E4-3D6B-F4260AA14A5B}"/>
                  </a:ext>
                </a:extLst>
              </p:cNvPr>
              <p:cNvGrpSpPr/>
              <p:nvPr/>
            </p:nvGrpSpPr>
            <p:grpSpPr>
              <a:xfrm>
                <a:off x="5953223" y="1739983"/>
                <a:ext cx="5968901" cy="3499279"/>
                <a:chOff x="6123365" y="1661202"/>
                <a:chExt cx="5968901" cy="3499279"/>
              </a:xfrm>
            </p:grpSpPr>
            <p:grpSp>
              <p:nvGrpSpPr>
                <p:cNvPr id="13" name="Group 12">
                  <a:extLst>
                    <a:ext uri="{FF2B5EF4-FFF2-40B4-BE49-F238E27FC236}">
                      <a16:creationId xmlns:a16="http://schemas.microsoft.com/office/drawing/2014/main" id="{90E83118-1FD5-6A2A-0674-FFC2906295FB}"/>
                    </a:ext>
                  </a:extLst>
                </p:cNvPr>
                <p:cNvGrpSpPr/>
                <p:nvPr/>
              </p:nvGrpSpPr>
              <p:grpSpPr>
                <a:xfrm>
                  <a:off x="6123365" y="1661202"/>
                  <a:ext cx="5968901" cy="3499279"/>
                  <a:chOff x="6123365" y="1661202"/>
                  <a:chExt cx="5968901" cy="3499279"/>
                </a:xfrm>
              </p:grpSpPr>
              <p:grpSp>
                <p:nvGrpSpPr>
                  <p:cNvPr id="15" name="Group 14">
                    <a:extLst>
                      <a:ext uri="{FF2B5EF4-FFF2-40B4-BE49-F238E27FC236}">
                        <a16:creationId xmlns:a16="http://schemas.microsoft.com/office/drawing/2014/main" id="{9376203C-ADB4-4471-3F99-811ED357B712}"/>
                      </a:ext>
                    </a:extLst>
                  </p:cNvPr>
                  <p:cNvGrpSpPr/>
                  <p:nvPr/>
                </p:nvGrpSpPr>
                <p:grpSpPr>
                  <a:xfrm>
                    <a:off x="6123365" y="1661202"/>
                    <a:ext cx="5968901" cy="3499279"/>
                    <a:chOff x="6123365" y="1661202"/>
                    <a:chExt cx="5968901" cy="3499279"/>
                  </a:xfrm>
                </p:grpSpPr>
                <p:grpSp>
                  <p:nvGrpSpPr>
                    <p:cNvPr id="25" name="Group 24">
                      <a:extLst>
                        <a:ext uri="{FF2B5EF4-FFF2-40B4-BE49-F238E27FC236}">
                          <a16:creationId xmlns:a16="http://schemas.microsoft.com/office/drawing/2014/main" id="{591CAFF1-4A7E-8614-8CA2-3EDF37535B88}"/>
                        </a:ext>
                      </a:extLst>
                    </p:cNvPr>
                    <p:cNvGrpSpPr/>
                    <p:nvPr/>
                  </p:nvGrpSpPr>
                  <p:grpSpPr>
                    <a:xfrm>
                      <a:off x="6123365" y="1661202"/>
                      <a:ext cx="5968901" cy="3499279"/>
                      <a:chOff x="6123365" y="1661202"/>
                      <a:chExt cx="5968901" cy="3499279"/>
                    </a:xfrm>
                  </p:grpSpPr>
                  <p:grpSp>
                    <p:nvGrpSpPr>
                      <p:cNvPr id="27" name="Group 26">
                        <a:extLst>
                          <a:ext uri="{FF2B5EF4-FFF2-40B4-BE49-F238E27FC236}">
                            <a16:creationId xmlns:a16="http://schemas.microsoft.com/office/drawing/2014/main" id="{83790E01-8145-3D17-E0E9-6C4769BEDDF5}"/>
                          </a:ext>
                        </a:extLst>
                      </p:cNvPr>
                      <p:cNvGrpSpPr/>
                      <p:nvPr/>
                    </p:nvGrpSpPr>
                    <p:grpSpPr>
                      <a:xfrm>
                        <a:off x="6123365" y="1661202"/>
                        <a:ext cx="5968901" cy="3499279"/>
                        <a:chOff x="6123365" y="1661202"/>
                        <a:chExt cx="5968901" cy="3499279"/>
                      </a:xfrm>
                    </p:grpSpPr>
                    <p:pic>
                      <p:nvPicPr>
                        <p:cNvPr id="35" name="Picture 34">
                          <a:extLst>
                            <a:ext uri="{FF2B5EF4-FFF2-40B4-BE49-F238E27FC236}">
                              <a16:creationId xmlns:a16="http://schemas.microsoft.com/office/drawing/2014/main" id="{FCA21715-A701-ACD1-BF3A-0A9B8F4AF013}"/>
                            </a:ext>
                          </a:extLst>
                        </p:cNvPr>
                        <p:cNvPicPr>
                          <a:picLocks noChangeAspect="1"/>
                        </p:cNvPicPr>
                        <p:nvPr/>
                      </p:nvPicPr>
                      <p:blipFill>
                        <a:blip r:embed="rId3"/>
                        <a:srcRect l="2494" t="3877" r="2209" b="4395"/>
                        <a:stretch>
                          <a:fillRect/>
                        </a:stretch>
                      </p:blipFill>
                      <p:spPr>
                        <a:xfrm>
                          <a:off x="6123365" y="1661202"/>
                          <a:ext cx="5814568" cy="3499279"/>
                        </a:xfrm>
                        <a:prstGeom prst="rect">
                          <a:avLst/>
                        </a:prstGeom>
                      </p:spPr>
                    </p:pic>
                    <p:pic>
                      <p:nvPicPr>
                        <p:cNvPr id="36" name="Picture 35">
                          <a:extLst>
                            <a:ext uri="{FF2B5EF4-FFF2-40B4-BE49-F238E27FC236}">
                              <a16:creationId xmlns:a16="http://schemas.microsoft.com/office/drawing/2014/main" id="{9C2AEFE3-C95E-2B65-9FB7-F248AC3A147B}"/>
                            </a:ext>
                          </a:extLst>
                        </p:cNvPr>
                        <p:cNvPicPr>
                          <a:picLocks noChangeAspect="1"/>
                        </p:cNvPicPr>
                        <p:nvPr/>
                      </p:nvPicPr>
                      <p:blipFill>
                        <a:blip r:embed="rId4"/>
                        <a:stretch>
                          <a:fillRect/>
                        </a:stretch>
                      </p:blipFill>
                      <p:spPr>
                        <a:xfrm>
                          <a:off x="6220304" y="2002928"/>
                          <a:ext cx="1451512" cy="222499"/>
                        </a:xfrm>
                        <a:prstGeom prst="rect">
                          <a:avLst/>
                        </a:prstGeom>
                      </p:spPr>
                    </p:pic>
                    <p:sp>
                      <p:nvSpPr>
                        <p:cNvPr id="37" name="TextBox 36">
                          <a:extLst>
                            <a:ext uri="{FF2B5EF4-FFF2-40B4-BE49-F238E27FC236}">
                              <a16:creationId xmlns:a16="http://schemas.microsoft.com/office/drawing/2014/main" id="{A18888AD-F1AA-990A-7AB0-BED912AC48DF}"/>
                            </a:ext>
                          </a:extLst>
                        </p:cNvPr>
                        <p:cNvSpPr txBox="1"/>
                        <p:nvPr/>
                      </p:nvSpPr>
                      <p:spPr>
                        <a:xfrm>
                          <a:off x="6705681" y="1929511"/>
                          <a:ext cx="1408176" cy="369332"/>
                        </a:xfrm>
                        <a:prstGeom prst="rect">
                          <a:avLst/>
                        </a:prstGeom>
                        <a:noFill/>
                      </p:spPr>
                      <p:txBody>
                        <a:bodyPr wrap="square" rtlCol="0">
                          <a:spAutoFit/>
                        </a:bodyPr>
                        <a:lstStyle/>
                        <a:p>
                          <a:r>
                            <a:rPr lang="en-US" b="1" dirty="0" err="1">
                              <a:solidFill>
                                <a:schemeClr val="bg1">
                                  <a:lumMod val="85000"/>
                                </a:schemeClr>
                              </a:solidFill>
                            </a:rPr>
                            <a:t>Băng</a:t>
                          </a:r>
                          <a:r>
                            <a:rPr lang="en-US" b="1" dirty="0">
                              <a:solidFill>
                                <a:schemeClr val="bg1">
                                  <a:lumMod val="85000"/>
                                </a:schemeClr>
                              </a:solidFill>
                            </a:rPr>
                            <a:t> </a:t>
                          </a:r>
                          <a:r>
                            <a:rPr lang="en-US" b="1" dirty="0" err="1">
                              <a:solidFill>
                                <a:schemeClr val="bg1">
                                  <a:lumMod val="85000"/>
                                </a:schemeClr>
                              </a:solidFill>
                            </a:rPr>
                            <a:t>tải</a:t>
                          </a:r>
                          <a:endParaRPr lang="vi-VN" b="1" dirty="0">
                            <a:solidFill>
                              <a:schemeClr val="bg1">
                                <a:lumMod val="85000"/>
                              </a:schemeClr>
                            </a:solidFill>
                          </a:endParaRPr>
                        </a:p>
                      </p:txBody>
                    </p:sp>
                    <p:sp>
                      <p:nvSpPr>
                        <p:cNvPr id="41" name="TextBox 40">
                          <a:extLst>
                            <a:ext uri="{FF2B5EF4-FFF2-40B4-BE49-F238E27FC236}">
                              <a16:creationId xmlns:a16="http://schemas.microsoft.com/office/drawing/2014/main" id="{365B7C0C-CA4F-0473-9675-8A73B67CCEDB}"/>
                            </a:ext>
                          </a:extLst>
                        </p:cNvPr>
                        <p:cNvSpPr txBox="1"/>
                        <p:nvPr/>
                      </p:nvSpPr>
                      <p:spPr>
                        <a:xfrm>
                          <a:off x="11539026" y="3167615"/>
                          <a:ext cx="553240" cy="215444"/>
                        </a:xfrm>
                        <a:prstGeom prst="rect">
                          <a:avLst/>
                        </a:prstGeom>
                        <a:noFill/>
                      </p:spPr>
                      <p:txBody>
                        <a:bodyPr wrap="square" rtlCol="0">
                          <a:spAutoFit/>
                        </a:bodyPr>
                        <a:lstStyle/>
                        <a:p>
                          <a:r>
                            <a:rPr lang="en-US" sz="800" b="1" dirty="0">
                              <a:solidFill>
                                <a:schemeClr val="bg1">
                                  <a:lumMod val="75000"/>
                                </a:schemeClr>
                              </a:solidFill>
                            </a:rPr>
                            <a:t>(Elbow)</a:t>
                          </a:r>
                          <a:endParaRPr lang="vi-VN" sz="800" b="1" dirty="0">
                            <a:solidFill>
                              <a:schemeClr val="bg1">
                                <a:lumMod val="75000"/>
                              </a:schemeClr>
                            </a:solidFill>
                          </a:endParaRPr>
                        </a:p>
                      </p:txBody>
                    </p:sp>
                    <p:sp>
                      <p:nvSpPr>
                        <p:cNvPr id="42" name="TextBox 41">
                          <a:extLst>
                            <a:ext uri="{FF2B5EF4-FFF2-40B4-BE49-F238E27FC236}">
                              <a16:creationId xmlns:a16="http://schemas.microsoft.com/office/drawing/2014/main" id="{349105AD-94FC-6872-72D0-D4985EB50979}"/>
                            </a:ext>
                          </a:extLst>
                        </p:cNvPr>
                        <p:cNvSpPr txBox="1"/>
                        <p:nvPr/>
                      </p:nvSpPr>
                      <p:spPr>
                        <a:xfrm>
                          <a:off x="9577428" y="3996240"/>
                          <a:ext cx="1408176" cy="215444"/>
                        </a:xfrm>
                        <a:prstGeom prst="rect">
                          <a:avLst/>
                        </a:prstGeom>
                        <a:noFill/>
                      </p:spPr>
                      <p:txBody>
                        <a:bodyPr wrap="square" rtlCol="0">
                          <a:spAutoFit/>
                        </a:bodyPr>
                        <a:lstStyle/>
                        <a:p>
                          <a:r>
                            <a:rPr lang="en-US" sz="800" b="1" dirty="0">
                              <a:solidFill>
                                <a:schemeClr val="bg1">
                                  <a:lumMod val="75000"/>
                                </a:schemeClr>
                              </a:solidFill>
                            </a:rPr>
                            <a:t>(Shoulder)</a:t>
                          </a:r>
                          <a:endParaRPr lang="vi-VN" sz="800" b="1" dirty="0">
                            <a:solidFill>
                              <a:schemeClr val="bg1">
                                <a:lumMod val="75000"/>
                              </a:schemeClr>
                            </a:solidFill>
                          </a:endParaRPr>
                        </a:p>
                      </p:txBody>
                    </p:sp>
                  </p:grpSp>
                  <p:grpSp>
                    <p:nvGrpSpPr>
                      <p:cNvPr id="28" name="Group 27">
                        <a:extLst>
                          <a:ext uri="{FF2B5EF4-FFF2-40B4-BE49-F238E27FC236}">
                            <a16:creationId xmlns:a16="http://schemas.microsoft.com/office/drawing/2014/main" id="{0716F4EA-0EB3-D020-D555-96CE2461A9EF}"/>
                          </a:ext>
                        </a:extLst>
                      </p:cNvPr>
                      <p:cNvGrpSpPr/>
                      <p:nvPr/>
                    </p:nvGrpSpPr>
                    <p:grpSpPr>
                      <a:xfrm>
                        <a:off x="8204409" y="2508986"/>
                        <a:ext cx="3554204" cy="1777265"/>
                        <a:chOff x="8204409" y="2508986"/>
                        <a:chExt cx="3554204" cy="1777265"/>
                      </a:xfrm>
                    </p:grpSpPr>
                    <p:pic>
                      <p:nvPicPr>
                        <p:cNvPr id="30" name="Picture 29">
                          <a:extLst>
                            <a:ext uri="{FF2B5EF4-FFF2-40B4-BE49-F238E27FC236}">
                              <a16:creationId xmlns:a16="http://schemas.microsoft.com/office/drawing/2014/main" id="{72C03784-5BAE-4D75-4E97-E061960D6E96}"/>
                            </a:ext>
                          </a:extLst>
                        </p:cNvPr>
                        <p:cNvPicPr>
                          <a:picLocks noChangeAspect="1"/>
                        </p:cNvPicPr>
                        <p:nvPr/>
                      </p:nvPicPr>
                      <p:blipFill>
                        <a:blip r:embed="rId5"/>
                        <a:stretch>
                          <a:fillRect/>
                        </a:stretch>
                      </p:blipFill>
                      <p:spPr>
                        <a:xfrm>
                          <a:off x="8204409" y="3526877"/>
                          <a:ext cx="647790" cy="552527"/>
                        </a:xfrm>
                        <a:prstGeom prst="rect">
                          <a:avLst/>
                        </a:prstGeom>
                      </p:spPr>
                    </p:pic>
                    <p:pic>
                      <p:nvPicPr>
                        <p:cNvPr id="31" name="Picture 30">
                          <a:extLst>
                            <a:ext uri="{FF2B5EF4-FFF2-40B4-BE49-F238E27FC236}">
                              <a16:creationId xmlns:a16="http://schemas.microsoft.com/office/drawing/2014/main" id="{AFA2FF5A-5A1E-A99F-58B0-61D9CE92F64F}"/>
                            </a:ext>
                          </a:extLst>
                        </p:cNvPr>
                        <p:cNvPicPr>
                          <a:picLocks noChangeAspect="1"/>
                        </p:cNvPicPr>
                        <p:nvPr/>
                      </p:nvPicPr>
                      <p:blipFill>
                        <a:blip r:embed="rId6"/>
                        <a:stretch>
                          <a:fillRect/>
                        </a:stretch>
                      </p:blipFill>
                      <p:spPr>
                        <a:xfrm>
                          <a:off x="10001249" y="2508986"/>
                          <a:ext cx="409469" cy="148489"/>
                        </a:xfrm>
                        <a:prstGeom prst="rect">
                          <a:avLst/>
                        </a:prstGeom>
                      </p:spPr>
                    </p:pic>
                    <p:pic>
                      <p:nvPicPr>
                        <p:cNvPr id="33" name="Picture 32">
                          <a:extLst>
                            <a:ext uri="{FF2B5EF4-FFF2-40B4-BE49-F238E27FC236}">
                              <a16:creationId xmlns:a16="http://schemas.microsoft.com/office/drawing/2014/main" id="{2C419417-9AF5-AD6E-2117-74363C368B02}"/>
                            </a:ext>
                          </a:extLst>
                        </p:cNvPr>
                        <p:cNvPicPr>
                          <a:picLocks noChangeAspect="1"/>
                        </p:cNvPicPr>
                        <p:nvPr/>
                      </p:nvPicPr>
                      <p:blipFill>
                        <a:blip r:embed="rId5"/>
                        <a:stretch>
                          <a:fillRect/>
                        </a:stretch>
                      </p:blipFill>
                      <p:spPr>
                        <a:xfrm>
                          <a:off x="11271459" y="4079405"/>
                          <a:ext cx="487154" cy="206846"/>
                        </a:xfrm>
                        <a:prstGeom prst="rect">
                          <a:avLst/>
                        </a:prstGeom>
                      </p:spPr>
                    </p:pic>
                  </p:grpSp>
                  <p:pic>
                    <p:nvPicPr>
                      <p:cNvPr id="29" name="Picture 28">
                        <a:extLst>
                          <a:ext uri="{FF2B5EF4-FFF2-40B4-BE49-F238E27FC236}">
                            <a16:creationId xmlns:a16="http://schemas.microsoft.com/office/drawing/2014/main" id="{FA53128E-B92D-9481-14EF-8DD8DAEA219E}"/>
                          </a:ext>
                        </a:extLst>
                      </p:cNvPr>
                      <p:cNvPicPr>
                        <a:picLocks noChangeAspect="1"/>
                      </p:cNvPicPr>
                      <p:nvPr/>
                    </p:nvPicPr>
                    <p:blipFill>
                      <a:blip r:embed="rId7"/>
                      <a:stretch>
                        <a:fillRect/>
                      </a:stretch>
                    </p:blipFill>
                    <p:spPr>
                      <a:xfrm>
                        <a:off x="10410718" y="2488813"/>
                        <a:ext cx="328720" cy="172375"/>
                      </a:xfrm>
                      <a:prstGeom prst="rect">
                        <a:avLst/>
                      </a:prstGeom>
                    </p:spPr>
                  </p:pic>
                </p:grpSp>
                <p:pic>
                  <p:nvPicPr>
                    <p:cNvPr id="26" name="Picture 25">
                      <a:extLst>
                        <a:ext uri="{FF2B5EF4-FFF2-40B4-BE49-F238E27FC236}">
                          <a16:creationId xmlns:a16="http://schemas.microsoft.com/office/drawing/2014/main" id="{61768824-8A9F-F983-99EC-B722E60BEE36}"/>
                        </a:ext>
                      </a:extLst>
                    </p:cNvPr>
                    <p:cNvPicPr>
                      <a:picLocks noChangeAspect="1"/>
                    </p:cNvPicPr>
                    <p:nvPr/>
                  </p:nvPicPr>
                  <p:blipFill>
                    <a:blip r:embed="rId7"/>
                    <a:stretch>
                      <a:fillRect/>
                    </a:stretch>
                  </p:blipFill>
                  <p:spPr>
                    <a:xfrm>
                      <a:off x="10977563" y="3272716"/>
                      <a:ext cx="272465" cy="106618"/>
                    </a:xfrm>
                    <a:prstGeom prst="rect">
                      <a:avLst/>
                    </a:prstGeom>
                  </p:spPr>
                </p:pic>
              </p:grpSp>
              <p:pic>
                <p:nvPicPr>
                  <p:cNvPr id="24" name="Picture 23">
                    <a:extLst>
                      <a:ext uri="{FF2B5EF4-FFF2-40B4-BE49-F238E27FC236}">
                        <a16:creationId xmlns:a16="http://schemas.microsoft.com/office/drawing/2014/main" id="{F028D403-17B0-BD83-C543-0ED6AE5071C4}"/>
                      </a:ext>
                    </a:extLst>
                  </p:cNvPr>
                  <p:cNvPicPr>
                    <a:picLocks noChangeAspect="1"/>
                  </p:cNvPicPr>
                  <p:nvPr/>
                </p:nvPicPr>
                <p:blipFill>
                  <a:blip r:embed="rId7"/>
                  <a:stretch>
                    <a:fillRect/>
                  </a:stretch>
                </p:blipFill>
                <p:spPr>
                  <a:xfrm>
                    <a:off x="11267414" y="3326025"/>
                    <a:ext cx="424693" cy="172375"/>
                  </a:xfrm>
                  <a:prstGeom prst="rect">
                    <a:avLst/>
                  </a:prstGeom>
                </p:spPr>
              </p:pic>
            </p:grpSp>
            <p:pic>
              <p:nvPicPr>
                <p:cNvPr id="14" name="Picture 13">
                  <a:extLst>
                    <a:ext uri="{FF2B5EF4-FFF2-40B4-BE49-F238E27FC236}">
                      <a16:creationId xmlns:a16="http://schemas.microsoft.com/office/drawing/2014/main" id="{73E8E4F1-2092-E6EA-1896-B4696AF97BD1}"/>
                    </a:ext>
                  </a:extLst>
                </p:cNvPr>
                <p:cNvPicPr>
                  <a:picLocks noChangeAspect="1"/>
                </p:cNvPicPr>
                <p:nvPr/>
              </p:nvPicPr>
              <p:blipFill>
                <a:blip r:embed="rId7"/>
                <a:stretch>
                  <a:fillRect/>
                </a:stretch>
              </p:blipFill>
              <p:spPr>
                <a:xfrm>
                  <a:off x="10035304" y="3823865"/>
                  <a:ext cx="424693" cy="172375"/>
                </a:xfrm>
                <a:prstGeom prst="rect">
                  <a:avLst/>
                </a:prstGeom>
              </p:spPr>
            </p:pic>
          </p:grpSp>
          <p:pic>
            <p:nvPicPr>
              <p:cNvPr id="12" name="Picture 11">
                <a:extLst>
                  <a:ext uri="{FF2B5EF4-FFF2-40B4-BE49-F238E27FC236}">
                    <a16:creationId xmlns:a16="http://schemas.microsoft.com/office/drawing/2014/main" id="{D0156038-5EE1-1019-1DE9-21B59B9DA9FB}"/>
                  </a:ext>
                </a:extLst>
              </p:cNvPr>
              <p:cNvPicPr>
                <a:picLocks noChangeAspect="1"/>
              </p:cNvPicPr>
              <p:nvPr/>
            </p:nvPicPr>
            <p:blipFill>
              <a:blip r:embed="rId8"/>
              <a:srcRect t="6550"/>
              <a:stretch>
                <a:fillRect/>
              </a:stretch>
            </p:blipFill>
            <p:spPr>
              <a:xfrm>
                <a:off x="11168607" y="4158185"/>
                <a:ext cx="282022" cy="158130"/>
              </a:xfrm>
              <a:prstGeom prst="rect">
                <a:avLst/>
              </a:prstGeom>
            </p:spPr>
          </p:pic>
        </p:grpSp>
        <p:pic>
          <p:nvPicPr>
            <p:cNvPr id="9" name="Picture 8">
              <a:extLst>
                <a:ext uri="{FF2B5EF4-FFF2-40B4-BE49-F238E27FC236}">
                  <a16:creationId xmlns:a16="http://schemas.microsoft.com/office/drawing/2014/main" id="{8AD7B69F-9368-A7BD-9B32-C1AE0AD04455}"/>
                </a:ext>
              </a:extLst>
            </p:cNvPr>
            <p:cNvPicPr>
              <a:picLocks noChangeAspect="1"/>
            </p:cNvPicPr>
            <p:nvPr/>
          </p:nvPicPr>
          <p:blipFill>
            <a:blip r:embed="rId9"/>
            <a:stretch>
              <a:fillRect/>
            </a:stretch>
          </p:blipFill>
          <p:spPr>
            <a:xfrm>
              <a:off x="9636124" y="3977881"/>
              <a:ext cx="57711" cy="266737"/>
            </a:xfrm>
            <a:prstGeom prst="rect">
              <a:avLst/>
            </a:prstGeom>
          </p:spPr>
        </p:pic>
      </p:grpSp>
      <p:pic>
        <p:nvPicPr>
          <p:cNvPr id="45" name="Hình ảnh 44">
            <a:extLst>
              <a:ext uri="{FF2B5EF4-FFF2-40B4-BE49-F238E27FC236}">
                <a16:creationId xmlns:a16="http://schemas.microsoft.com/office/drawing/2014/main" id="{D69E5895-5AF1-41AD-6623-D8A5CE8CC5EE}"/>
              </a:ext>
            </a:extLst>
          </p:cNvPr>
          <p:cNvPicPr>
            <a:picLocks noChangeAspect="1"/>
          </p:cNvPicPr>
          <p:nvPr/>
        </p:nvPicPr>
        <p:blipFill>
          <a:blip r:embed="rId10"/>
          <a:srcRect l="4492" r="4843"/>
          <a:stretch>
            <a:fillRect/>
          </a:stretch>
        </p:blipFill>
        <p:spPr>
          <a:xfrm>
            <a:off x="11501386" y="12939696"/>
            <a:ext cx="15412335" cy="7271163"/>
          </a:xfrm>
          <a:prstGeom prst="rect">
            <a:avLst/>
          </a:prstGeom>
        </p:spPr>
      </p:pic>
      <p:sp>
        <p:nvSpPr>
          <p:cNvPr id="48" name="Rectangle 3">
            <a:extLst>
              <a:ext uri="{FF2B5EF4-FFF2-40B4-BE49-F238E27FC236}">
                <a16:creationId xmlns:a16="http://schemas.microsoft.com/office/drawing/2014/main" id="{59F1688D-A6CE-7256-4472-50CDA2E9FED2}"/>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solidFill>
                  <a:schemeClr val="tx1"/>
                </a:solidFill>
                <a:effectLst/>
                <a:latin typeface="Arial" panose="020B0604020202020204" pitchFamily="34" charset="0"/>
              </a:rPr>
              <a:t>.</a:t>
            </a:r>
          </a:p>
        </p:txBody>
      </p:sp>
      <p:graphicFrame>
        <p:nvGraphicFramePr>
          <p:cNvPr id="52" name="Bảng 51">
            <a:extLst>
              <a:ext uri="{FF2B5EF4-FFF2-40B4-BE49-F238E27FC236}">
                <a16:creationId xmlns:a16="http://schemas.microsoft.com/office/drawing/2014/main" id="{902A9E13-206F-E293-490B-0F8EB1026CC4}"/>
              </a:ext>
            </a:extLst>
          </p:cNvPr>
          <p:cNvGraphicFramePr>
            <a:graphicFrameLocks noGrp="1"/>
          </p:cNvGraphicFramePr>
          <p:nvPr>
            <p:extLst>
              <p:ext uri="{D42A27DB-BD31-4B8C-83A1-F6EECF244321}">
                <p14:modId xmlns:p14="http://schemas.microsoft.com/office/powerpoint/2010/main" val="4267942731"/>
              </p:ext>
            </p:extLst>
          </p:nvPr>
        </p:nvGraphicFramePr>
        <p:xfrm>
          <a:off x="10147024" y="24445281"/>
          <a:ext cx="8909496" cy="5516880"/>
        </p:xfrm>
        <a:graphic>
          <a:graphicData uri="http://schemas.openxmlformats.org/drawingml/2006/table">
            <a:tbl>
              <a:tblPr firstRow="1" bandRow="1">
                <a:tableStyleId>{5C22544A-7EE6-4342-B048-85BDC9FD1C3A}</a:tableStyleId>
              </a:tblPr>
              <a:tblGrid>
                <a:gridCol w="1484916">
                  <a:extLst>
                    <a:ext uri="{9D8B030D-6E8A-4147-A177-3AD203B41FA5}">
                      <a16:colId xmlns:a16="http://schemas.microsoft.com/office/drawing/2014/main" val="3644506767"/>
                    </a:ext>
                  </a:extLst>
                </a:gridCol>
                <a:gridCol w="1484916">
                  <a:extLst>
                    <a:ext uri="{9D8B030D-6E8A-4147-A177-3AD203B41FA5}">
                      <a16:colId xmlns:a16="http://schemas.microsoft.com/office/drawing/2014/main" val="1806079393"/>
                    </a:ext>
                  </a:extLst>
                </a:gridCol>
                <a:gridCol w="1484916">
                  <a:extLst>
                    <a:ext uri="{9D8B030D-6E8A-4147-A177-3AD203B41FA5}">
                      <a16:colId xmlns:a16="http://schemas.microsoft.com/office/drawing/2014/main" val="1297200895"/>
                    </a:ext>
                  </a:extLst>
                </a:gridCol>
                <a:gridCol w="1484916">
                  <a:extLst>
                    <a:ext uri="{9D8B030D-6E8A-4147-A177-3AD203B41FA5}">
                      <a16:colId xmlns:a16="http://schemas.microsoft.com/office/drawing/2014/main" val="2583171095"/>
                    </a:ext>
                  </a:extLst>
                </a:gridCol>
                <a:gridCol w="1484916">
                  <a:extLst>
                    <a:ext uri="{9D8B030D-6E8A-4147-A177-3AD203B41FA5}">
                      <a16:colId xmlns:a16="http://schemas.microsoft.com/office/drawing/2014/main" val="3515488205"/>
                    </a:ext>
                  </a:extLst>
                </a:gridCol>
                <a:gridCol w="1484916">
                  <a:extLst>
                    <a:ext uri="{9D8B030D-6E8A-4147-A177-3AD203B41FA5}">
                      <a16:colId xmlns:a16="http://schemas.microsoft.com/office/drawing/2014/main" val="352713548"/>
                    </a:ext>
                  </a:extLst>
                </a:gridCol>
              </a:tblGrid>
              <a:tr h="0">
                <a:tc>
                  <a:txBody>
                    <a:bodyPr/>
                    <a:lstStyle/>
                    <a:p>
                      <a:pPr>
                        <a:buNone/>
                      </a:pPr>
                      <a:r>
                        <a:rPr lang="en-US" sz="3200">
                          <a:latin typeface="Abadi" panose="020F0502020204030204" pitchFamily="34" charset="0"/>
                        </a:rPr>
                        <a:t>Mã</a:t>
                      </a:r>
                    </a:p>
                  </a:txBody>
                  <a:tcPr anchor="ctr"/>
                </a:tc>
                <a:tc>
                  <a:txBody>
                    <a:bodyPr/>
                    <a:lstStyle/>
                    <a:p>
                      <a:pPr>
                        <a:buNone/>
                      </a:pPr>
                      <a:r>
                        <a:rPr lang="en-US" sz="3200">
                          <a:latin typeface="Abadi" panose="020F0502020204030204" pitchFamily="34" charset="0"/>
                        </a:rPr>
                        <a:t>Hình dạng</a:t>
                      </a:r>
                    </a:p>
                  </a:txBody>
                  <a:tcPr anchor="ctr"/>
                </a:tc>
                <a:tc>
                  <a:txBody>
                    <a:bodyPr/>
                    <a:lstStyle/>
                    <a:p>
                      <a:pPr>
                        <a:buNone/>
                      </a:pPr>
                      <a:r>
                        <a:rPr lang="en-US" sz="3200">
                          <a:latin typeface="Abadi" panose="020F0502020204030204" pitchFamily="34" charset="0"/>
                        </a:rPr>
                        <a:t>Màu sắc</a:t>
                      </a:r>
                    </a:p>
                  </a:txBody>
                  <a:tcPr anchor="ctr"/>
                </a:tc>
                <a:tc>
                  <a:txBody>
                    <a:bodyPr/>
                    <a:lstStyle/>
                    <a:p>
                      <a:pPr>
                        <a:buNone/>
                      </a:pPr>
                      <a:r>
                        <a:rPr lang="en-US" sz="3200">
                          <a:latin typeface="Abadi" panose="020F0502020204030204" pitchFamily="34" charset="0"/>
                        </a:rPr>
                        <a:t>Góc đế</a:t>
                      </a:r>
                    </a:p>
                  </a:txBody>
                  <a:tcPr anchor="ctr"/>
                </a:tc>
                <a:tc>
                  <a:txBody>
                    <a:bodyPr/>
                    <a:lstStyle/>
                    <a:p>
                      <a:pPr>
                        <a:buNone/>
                      </a:pPr>
                      <a:r>
                        <a:rPr lang="en-US" sz="3200">
                          <a:latin typeface="Abadi" panose="020F0502020204030204" pitchFamily="34" charset="0"/>
                        </a:rPr>
                        <a:t>Góc càng</a:t>
                      </a:r>
                    </a:p>
                  </a:txBody>
                  <a:tcPr anchor="ctr"/>
                </a:tc>
                <a:tc>
                  <a:txBody>
                    <a:bodyPr/>
                    <a:lstStyle/>
                    <a:p>
                      <a:pPr>
                        <a:buNone/>
                      </a:pPr>
                      <a:r>
                        <a:rPr lang="en-US" sz="3200">
                          <a:latin typeface="Abadi" panose="020F0502020204030204" pitchFamily="34" charset="0"/>
                        </a:rPr>
                        <a:t>Góc hạ tay</a:t>
                      </a:r>
                    </a:p>
                  </a:txBody>
                  <a:tcPr anchor="ctr"/>
                </a:tc>
                <a:extLst>
                  <a:ext uri="{0D108BD9-81ED-4DB2-BD59-A6C34878D82A}">
                    <a16:rowId xmlns:a16="http://schemas.microsoft.com/office/drawing/2014/main" val="411598706"/>
                  </a:ext>
                </a:extLst>
              </a:tr>
              <a:tr h="370840">
                <a:tc>
                  <a:txBody>
                    <a:bodyPr/>
                    <a:lstStyle/>
                    <a:p>
                      <a:pPr>
                        <a:buNone/>
                      </a:pPr>
                      <a:r>
                        <a:rPr lang="en-US" sz="3200">
                          <a:latin typeface="Abadi" panose="020F0502020204030204" pitchFamily="34" charset="0"/>
                        </a:rPr>
                        <a:t>T_D</a:t>
                      </a:r>
                    </a:p>
                  </a:txBody>
                  <a:tcPr anchor="ctr"/>
                </a:tc>
                <a:tc>
                  <a:txBody>
                    <a:bodyPr/>
                    <a:lstStyle/>
                    <a:p>
                      <a:pPr>
                        <a:buNone/>
                      </a:pPr>
                      <a:r>
                        <a:rPr lang="en-US" sz="3200">
                          <a:latin typeface="Abadi" panose="020F0502020204030204" pitchFamily="34" charset="0"/>
                        </a:rPr>
                        <a:t>Tròn</a:t>
                      </a:r>
                    </a:p>
                  </a:txBody>
                  <a:tcPr anchor="ctr"/>
                </a:tc>
                <a:tc>
                  <a:txBody>
                    <a:bodyPr/>
                    <a:lstStyle/>
                    <a:p>
                      <a:pPr>
                        <a:buNone/>
                      </a:pPr>
                      <a:r>
                        <a:rPr lang="en-US" sz="3200">
                          <a:latin typeface="Abadi" panose="020F0502020204030204" pitchFamily="34" charset="0"/>
                        </a:rPr>
                        <a:t>Đỏ</a:t>
                      </a:r>
                    </a:p>
                  </a:txBody>
                  <a:tcPr anchor="ctr"/>
                </a:tc>
                <a:tc>
                  <a:txBody>
                    <a:bodyPr/>
                    <a:lstStyle/>
                    <a:p>
                      <a:pPr>
                        <a:buNone/>
                      </a:pPr>
                      <a:r>
                        <a:rPr lang="en-US" sz="3200">
                          <a:latin typeface="Abadi" panose="020F0502020204030204" pitchFamily="34" charset="0"/>
                        </a:rPr>
                        <a:t>130°</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40°</a:t>
                      </a:r>
                    </a:p>
                  </a:txBody>
                  <a:tcPr anchor="ctr"/>
                </a:tc>
                <a:extLst>
                  <a:ext uri="{0D108BD9-81ED-4DB2-BD59-A6C34878D82A}">
                    <a16:rowId xmlns:a16="http://schemas.microsoft.com/office/drawing/2014/main" val="1824828176"/>
                  </a:ext>
                </a:extLst>
              </a:tr>
              <a:tr h="370840">
                <a:tc>
                  <a:txBody>
                    <a:bodyPr/>
                    <a:lstStyle/>
                    <a:p>
                      <a:pPr>
                        <a:buNone/>
                      </a:pPr>
                      <a:r>
                        <a:rPr lang="en-US" sz="3200">
                          <a:latin typeface="Abadi" panose="020F0502020204030204" pitchFamily="34" charset="0"/>
                        </a:rPr>
                        <a:t>V_D</a:t>
                      </a:r>
                    </a:p>
                  </a:txBody>
                  <a:tcPr anchor="ctr"/>
                </a:tc>
                <a:tc>
                  <a:txBody>
                    <a:bodyPr/>
                    <a:lstStyle/>
                    <a:p>
                      <a:pPr>
                        <a:buNone/>
                      </a:pPr>
                      <a:r>
                        <a:rPr lang="en-US" sz="3200">
                          <a:latin typeface="Abadi" panose="020F0502020204030204" pitchFamily="34" charset="0"/>
                        </a:rPr>
                        <a:t>Vuông</a:t>
                      </a:r>
                    </a:p>
                  </a:txBody>
                  <a:tcPr anchor="ctr"/>
                </a:tc>
                <a:tc>
                  <a:txBody>
                    <a:bodyPr/>
                    <a:lstStyle/>
                    <a:p>
                      <a:pPr>
                        <a:buNone/>
                      </a:pPr>
                      <a:r>
                        <a:rPr lang="en-US" sz="3200">
                          <a:latin typeface="Abadi" panose="020F0502020204030204" pitchFamily="34" charset="0"/>
                        </a:rPr>
                        <a:t>Đỏ</a:t>
                      </a:r>
                    </a:p>
                  </a:txBody>
                  <a:tcPr anchor="ctr"/>
                </a:tc>
                <a:tc>
                  <a:txBody>
                    <a:bodyPr/>
                    <a:lstStyle/>
                    <a:p>
                      <a:pPr>
                        <a:buNone/>
                      </a:pPr>
                      <a:r>
                        <a:rPr lang="en-US" sz="3200">
                          <a:latin typeface="Abadi" panose="020F0502020204030204" pitchFamily="34" charset="0"/>
                        </a:rPr>
                        <a:t>120°</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10°</a:t>
                      </a:r>
                    </a:p>
                  </a:txBody>
                  <a:tcPr anchor="ctr"/>
                </a:tc>
                <a:extLst>
                  <a:ext uri="{0D108BD9-81ED-4DB2-BD59-A6C34878D82A}">
                    <a16:rowId xmlns:a16="http://schemas.microsoft.com/office/drawing/2014/main" val="4010901771"/>
                  </a:ext>
                </a:extLst>
              </a:tr>
              <a:tr h="370840">
                <a:tc>
                  <a:txBody>
                    <a:bodyPr/>
                    <a:lstStyle/>
                    <a:p>
                      <a:pPr>
                        <a:buNone/>
                      </a:pPr>
                      <a:r>
                        <a:rPr lang="en-US" sz="3200">
                          <a:latin typeface="Abadi" panose="020F0502020204030204" pitchFamily="34" charset="0"/>
                        </a:rPr>
                        <a:t>T_V</a:t>
                      </a:r>
                    </a:p>
                  </a:txBody>
                  <a:tcPr anchor="ctr"/>
                </a:tc>
                <a:tc>
                  <a:txBody>
                    <a:bodyPr/>
                    <a:lstStyle/>
                    <a:p>
                      <a:pPr>
                        <a:buNone/>
                      </a:pPr>
                      <a:r>
                        <a:rPr lang="en-US" sz="3200">
                          <a:latin typeface="Abadi" panose="020F0502020204030204" pitchFamily="34" charset="0"/>
                        </a:rPr>
                        <a:t>Tròn</a:t>
                      </a:r>
                    </a:p>
                  </a:txBody>
                  <a:tcPr anchor="ctr"/>
                </a:tc>
                <a:tc>
                  <a:txBody>
                    <a:bodyPr/>
                    <a:lstStyle/>
                    <a:p>
                      <a:pPr>
                        <a:buNone/>
                      </a:pPr>
                      <a:r>
                        <a:rPr lang="en-US" sz="3200">
                          <a:latin typeface="Abadi" panose="020F0502020204030204" pitchFamily="34" charset="0"/>
                        </a:rPr>
                        <a:t>Vàng</a:t>
                      </a:r>
                    </a:p>
                  </a:txBody>
                  <a:tcPr anchor="ctr"/>
                </a:tc>
                <a:tc>
                  <a:txBody>
                    <a:bodyPr/>
                    <a:lstStyle/>
                    <a:p>
                      <a:pPr>
                        <a:buNone/>
                      </a:pPr>
                      <a:r>
                        <a:rPr lang="en-US" sz="3200">
                          <a:latin typeface="Abadi" panose="020F0502020204030204" pitchFamily="34" charset="0"/>
                        </a:rPr>
                        <a:t>105°</a:t>
                      </a:r>
                    </a:p>
                  </a:txBody>
                  <a:tcPr anchor="ctr"/>
                </a:tc>
                <a:tc>
                  <a:txBody>
                    <a:bodyPr/>
                    <a:lstStyle/>
                    <a:p>
                      <a:pPr>
                        <a:buNone/>
                      </a:pPr>
                      <a:r>
                        <a:rPr lang="en-US" sz="3200">
                          <a:latin typeface="Abadi" panose="020F0502020204030204" pitchFamily="34" charset="0"/>
                        </a:rPr>
                        <a:t>70°</a:t>
                      </a:r>
                    </a:p>
                  </a:txBody>
                  <a:tcPr anchor="ctr"/>
                </a:tc>
                <a:tc>
                  <a:txBody>
                    <a:bodyPr/>
                    <a:lstStyle/>
                    <a:p>
                      <a:pPr>
                        <a:buNone/>
                      </a:pPr>
                      <a:r>
                        <a:rPr lang="en-US" sz="3200">
                          <a:latin typeface="Abadi" panose="020F0502020204030204" pitchFamily="34" charset="0"/>
                        </a:rPr>
                        <a:t>70°</a:t>
                      </a:r>
                    </a:p>
                  </a:txBody>
                  <a:tcPr anchor="ctr"/>
                </a:tc>
                <a:extLst>
                  <a:ext uri="{0D108BD9-81ED-4DB2-BD59-A6C34878D82A}">
                    <a16:rowId xmlns:a16="http://schemas.microsoft.com/office/drawing/2014/main" val="4217802475"/>
                  </a:ext>
                </a:extLst>
              </a:tr>
              <a:tr h="370840">
                <a:tc>
                  <a:txBody>
                    <a:bodyPr/>
                    <a:lstStyle/>
                    <a:p>
                      <a:pPr>
                        <a:buNone/>
                      </a:pPr>
                      <a:r>
                        <a:rPr lang="en-US" sz="3200">
                          <a:latin typeface="Abadi" panose="020F0502020204030204" pitchFamily="34" charset="0"/>
                        </a:rPr>
                        <a:t>V_V</a:t>
                      </a:r>
                    </a:p>
                  </a:txBody>
                  <a:tcPr anchor="ctr"/>
                </a:tc>
                <a:tc>
                  <a:txBody>
                    <a:bodyPr/>
                    <a:lstStyle/>
                    <a:p>
                      <a:pPr>
                        <a:buNone/>
                      </a:pPr>
                      <a:r>
                        <a:rPr lang="en-US" sz="3200">
                          <a:latin typeface="Abadi" panose="020F0502020204030204" pitchFamily="34" charset="0"/>
                        </a:rPr>
                        <a:t>Vuông</a:t>
                      </a:r>
                    </a:p>
                  </a:txBody>
                  <a:tcPr anchor="ctr"/>
                </a:tc>
                <a:tc>
                  <a:txBody>
                    <a:bodyPr/>
                    <a:lstStyle/>
                    <a:p>
                      <a:pPr>
                        <a:buNone/>
                      </a:pPr>
                      <a:r>
                        <a:rPr lang="en-US" sz="3200">
                          <a:latin typeface="Abadi" panose="020F0502020204030204" pitchFamily="34" charset="0"/>
                        </a:rPr>
                        <a:t>Vàng</a:t>
                      </a:r>
                    </a:p>
                  </a:txBody>
                  <a:tcPr anchor="ctr"/>
                </a:tc>
                <a:tc>
                  <a:txBody>
                    <a:bodyPr/>
                    <a:lstStyle/>
                    <a:p>
                      <a:pPr>
                        <a:buNone/>
                      </a:pPr>
                      <a:r>
                        <a:rPr lang="en-US" sz="3200">
                          <a:latin typeface="Abadi" panose="020F0502020204030204" pitchFamily="34" charset="0"/>
                        </a:rPr>
                        <a:t>105°</a:t>
                      </a:r>
                    </a:p>
                  </a:txBody>
                  <a:tcPr anchor="ctr"/>
                </a:tc>
                <a:tc>
                  <a:txBody>
                    <a:bodyPr/>
                    <a:lstStyle/>
                    <a:p>
                      <a:pPr>
                        <a:buNone/>
                      </a:pPr>
                      <a:r>
                        <a:rPr lang="en-US" sz="3200">
                          <a:latin typeface="Abadi" panose="020F0502020204030204" pitchFamily="34" charset="0"/>
                        </a:rPr>
                        <a:t>70°</a:t>
                      </a:r>
                    </a:p>
                  </a:txBody>
                  <a:tcPr anchor="ctr"/>
                </a:tc>
                <a:tc>
                  <a:txBody>
                    <a:bodyPr/>
                    <a:lstStyle/>
                    <a:p>
                      <a:pPr>
                        <a:buNone/>
                      </a:pPr>
                      <a:r>
                        <a:rPr lang="en-US" sz="3200">
                          <a:latin typeface="Abadi" panose="020F0502020204030204" pitchFamily="34" charset="0"/>
                        </a:rPr>
                        <a:t>10°</a:t>
                      </a:r>
                    </a:p>
                  </a:txBody>
                  <a:tcPr anchor="ctr"/>
                </a:tc>
                <a:extLst>
                  <a:ext uri="{0D108BD9-81ED-4DB2-BD59-A6C34878D82A}">
                    <a16:rowId xmlns:a16="http://schemas.microsoft.com/office/drawing/2014/main" val="1423931477"/>
                  </a:ext>
                </a:extLst>
              </a:tr>
              <a:tr h="370840">
                <a:tc>
                  <a:txBody>
                    <a:bodyPr/>
                    <a:lstStyle/>
                    <a:p>
                      <a:pPr>
                        <a:buNone/>
                      </a:pPr>
                      <a:r>
                        <a:rPr lang="en-US" sz="3200">
                          <a:latin typeface="Abadi" panose="020F0502020204030204" pitchFamily="34" charset="0"/>
                        </a:rPr>
                        <a:t>T_X</a:t>
                      </a:r>
                    </a:p>
                  </a:txBody>
                  <a:tcPr anchor="ctr"/>
                </a:tc>
                <a:tc>
                  <a:txBody>
                    <a:bodyPr/>
                    <a:lstStyle/>
                    <a:p>
                      <a:pPr>
                        <a:buNone/>
                      </a:pPr>
                      <a:r>
                        <a:rPr lang="en-US" sz="3200">
                          <a:latin typeface="Abadi" panose="020F0502020204030204" pitchFamily="34" charset="0"/>
                        </a:rPr>
                        <a:t>Tròn</a:t>
                      </a:r>
                    </a:p>
                  </a:txBody>
                  <a:tcPr anchor="ctr"/>
                </a:tc>
                <a:tc>
                  <a:txBody>
                    <a:bodyPr/>
                    <a:lstStyle/>
                    <a:p>
                      <a:pPr>
                        <a:buNone/>
                      </a:pPr>
                      <a:r>
                        <a:rPr lang="vi-VN" sz="3200"/>
                        <a:t>Xanh Dương</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90°</a:t>
                      </a:r>
                    </a:p>
                  </a:txBody>
                  <a:tcPr anchor="ctr"/>
                </a:tc>
                <a:tc>
                  <a:txBody>
                    <a:bodyPr/>
                    <a:lstStyle/>
                    <a:p>
                      <a:pPr>
                        <a:buNone/>
                      </a:pPr>
                      <a:r>
                        <a:rPr lang="en-US" sz="3200">
                          <a:latin typeface="Abadi" panose="020F0502020204030204" pitchFamily="34" charset="0"/>
                        </a:rPr>
                        <a:t>60°</a:t>
                      </a:r>
                    </a:p>
                  </a:txBody>
                  <a:tcPr anchor="ctr"/>
                </a:tc>
                <a:extLst>
                  <a:ext uri="{0D108BD9-81ED-4DB2-BD59-A6C34878D82A}">
                    <a16:rowId xmlns:a16="http://schemas.microsoft.com/office/drawing/2014/main" val="3072960141"/>
                  </a:ext>
                </a:extLst>
              </a:tr>
              <a:tr h="370840">
                <a:tc>
                  <a:txBody>
                    <a:bodyPr/>
                    <a:lstStyle/>
                    <a:p>
                      <a:pPr>
                        <a:buNone/>
                      </a:pPr>
                      <a:r>
                        <a:rPr lang="en-US" sz="3200">
                          <a:latin typeface="Abadi" panose="020F0502020204030204" pitchFamily="34" charset="0"/>
                        </a:rPr>
                        <a:t>V_X</a:t>
                      </a:r>
                    </a:p>
                  </a:txBody>
                  <a:tcPr anchor="ctr"/>
                </a:tc>
                <a:tc>
                  <a:txBody>
                    <a:bodyPr/>
                    <a:lstStyle/>
                    <a:p>
                      <a:pPr>
                        <a:buNone/>
                      </a:pPr>
                      <a:r>
                        <a:rPr lang="en-US" sz="3200">
                          <a:latin typeface="Abadi" panose="020F0502020204030204" pitchFamily="34" charset="0"/>
                        </a:rPr>
                        <a:t>Vuông</a:t>
                      </a:r>
                    </a:p>
                  </a:txBody>
                  <a:tcPr anchor="ctr"/>
                </a:tc>
                <a:tc>
                  <a:txBody>
                    <a:bodyPr/>
                    <a:lstStyle/>
                    <a:p>
                      <a:pPr>
                        <a:buNone/>
                      </a:pPr>
                      <a:r>
                        <a:rPr lang="vi-VN" sz="3200"/>
                        <a:t>Xanh Dương</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90°</a:t>
                      </a:r>
                    </a:p>
                  </a:txBody>
                  <a:tcPr anchor="ctr"/>
                </a:tc>
                <a:tc>
                  <a:txBody>
                    <a:bodyPr/>
                    <a:lstStyle/>
                    <a:p>
                      <a:pPr>
                        <a:buNone/>
                      </a:pPr>
                      <a:r>
                        <a:rPr lang="en-US" sz="3200">
                          <a:latin typeface="Abadi" panose="020F0502020204030204" pitchFamily="34" charset="0"/>
                        </a:rPr>
                        <a:t>10°</a:t>
                      </a:r>
                    </a:p>
                  </a:txBody>
                  <a:tcPr anchor="ctr"/>
                </a:tc>
                <a:extLst>
                  <a:ext uri="{0D108BD9-81ED-4DB2-BD59-A6C34878D82A}">
                    <a16:rowId xmlns:a16="http://schemas.microsoft.com/office/drawing/2014/main" val="2005866213"/>
                  </a:ext>
                </a:extLst>
              </a:tr>
            </a:tbl>
          </a:graphicData>
        </a:graphic>
      </p:graphicFrame>
      <p:sp>
        <p:nvSpPr>
          <p:cNvPr id="55" name="Rectangle: Rounded Corners 67">
            <a:extLst>
              <a:ext uri="{FF2B5EF4-FFF2-40B4-BE49-F238E27FC236}">
                <a16:creationId xmlns:a16="http://schemas.microsoft.com/office/drawing/2014/main" id="{1CCFD393-C289-501F-289C-5DF85D36BAC4}"/>
              </a:ext>
            </a:extLst>
          </p:cNvPr>
          <p:cNvSpPr/>
          <p:nvPr/>
        </p:nvSpPr>
        <p:spPr>
          <a:xfrm>
            <a:off x="20194786" y="33747599"/>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Đạt được</a:t>
            </a:r>
          </a:p>
        </p:txBody>
      </p:sp>
      <p:pic>
        <p:nvPicPr>
          <p:cNvPr id="57" name="Hình ảnh 56">
            <a:extLst>
              <a:ext uri="{FF2B5EF4-FFF2-40B4-BE49-F238E27FC236}">
                <a16:creationId xmlns:a16="http://schemas.microsoft.com/office/drawing/2014/main" id="{0CD9E8C4-6510-7D9E-27F1-7E540C7F1151}"/>
              </a:ext>
            </a:extLst>
          </p:cNvPr>
          <p:cNvPicPr>
            <a:picLocks noChangeAspect="1"/>
          </p:cNvPicPr>
          <p:nvPr/>
        </p:nvPicPr>
        <p:blipFill>
          <a:blip r:embed="rId11"/>
          <a:srcRect t="14222"/>
          <a:stretch>
            <a:fillRect/>
          </a:stretch>
        </p:blipFill>
        <p:spPr>
          <a:xfrm>
            <a:off x="20238352" y="23474909"/>
            <a:ext cx="7611458" cy="4287593"/>
          </a:xfrm>
          <a:prstGeom prst="rect">
            <a:avLst/>
          </a:prstGeom>
        </p:spPr>
      </p:pic>
      <p:pic>
        <p:nvPicPr>
          <p:cNvPr id="59" name="Hình ảnh 58">
            <a:extLst>
              <a:ext uri="{FF2B5EF4-FFF2-40B4-BE49-F238E27FC236}">
                <a16:creationId xmlns:a16="http://schemas.microsoft.com/office/drawing/2014/main" id="{7C8EB2F4-BDCF-AFB5-B9D4-C0B4BFE13206}"/>
              </a:ext>
            </a:extLst>
          </p:cNvPr>
          <p:cNvPicPr>
            <a:picLocks noChangeAspect="1"/>
          </p:cNvPicPr>
          <p:nvPr/>
        </p:nvPicPr>
        <p:blipFill>
          <a:blip r:embed="rId12"/>
          <a:stretch>
            <a:fillRect/>
          </a:stretch>
        </p:blipFill>
        <p:spPr>
          <a:xfrm>
            <a:off x="20238352" y="28447006"/>
            <a:ext cx="7698589" cy="4873995"/>
          </a:xfrm>
          <a:prstGeom prst="rect">
            <a:avLst/>
          </a:prstGeom>
        </p:spPr>
      </p:pic>
      <p:pic>
        <p:nvPicPr>
          <p:cNvPr id="62" name="Hình ảnh 61">
            <a:extLst>
              <a:ext uri="{FF2B5EF4-FFF2-40B4-BE49-F238E27FC236}">
                <a16:creationId xmlns:a16="http://schemas.microsoft.com/office/drawing/2014/main" id="{1CF8E442-5EF7-E01A-A69C-D891E1E0C512}"/>
              </a:ext>
            </a:extLst>
          </p:cNvPr>
          <p:cNvPicPr>
            <a:picLocks noChangeAspect="1"/>
          </p:cNvPicPr>
          <p:nvPr/>
        </p:nvPicPr>
        <p:blipFill>
          <a:blip r:embed="rId13"/>
          <a:srcRect l="1002" t="9903" r="6915"/>
          <a:stretch>
            <a:fillRect/>
          </a:stretch>
        </p:blipFill>
        <p:spPr>
          <a:xfrm rot="10800000" flipV="1">
            <a:off x="20194785" y="34958655"/>
            <a:ext cx="7698589" cy="5243237"/>
          </a:xfrm>
          <a:prstGeom prst="rect">
            <a:avLst/>
          </a:prstGeom>
        </p:spPr>
      </p:pic>
    </p:spTree>
    <p:extLst>
      <p:ext uri="{BB962C8B-B14F-4D97-AF65-F5344CB8AC3E}">
        <p14:creationId xmlns:p14="http://schemas.microsoft.com/office/powerpoint/2010/main" val="13358698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814</TotalTime>
  <Words>680</Words>
  <Application>Microsoft Office PowerPoint</Application>
  <PresentationFormat>Custom</PresentationFormat>
  <Paragraphs>126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Abadi</vt:lpstr>
      <vt:lpstr>Arial</vt:lpstr>
      <vt:lpstr>Calibri</vt:lpstr>
      <vt:lpstr>Calibri (Body)</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Thái Khánh Nguyễn</dc:creator>
  <cp:lastModifiedBy>Lộc Thế</cp:lastModifiedBy>
  <cp:revision>91</cp:revision>
  <dcterms:created xsi:type="dcterms:W3CDTF">2023-07-02T07:57:15Z</dcterms:created>
  <dcterms:modified xsi:type="dcterms:W3CDTF">2025-11-17T13:08:39Z</dcterms:modified>
</cp:coreProperties>
</file>